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92" r:id="rId4"/>
    <p:sldId id="293" r:id="rId5"/>
    <p:sldId id="283" r:id="rId6"/>
    <p:sldId id="295" r:id="rId7"/>
    <p:sldId id="282" r:id="rId8"/>
    <p:sldId id="294" r:id="rId9"/>
    <p:sldId id="281" r:id="rId10"/>
    <p:sldId id="287" r:id="rId11"/>
    <p:sldId id="279" r:id="rId12"/>
    <p:sldId id="284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6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D9ED97-2F8A-4CC4-92E7-806A5DC5FDC8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15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33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5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04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98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63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79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9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6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4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6D9ED97-2F8A-4CC4-92E7-806A5DC5FDC8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32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B603AC-CCB7-40BB-A023-5CF1DE586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281" y="1543803"/>
            <a:ext cx="10188747" cy="22444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000">
                <a:solidFill>
                  <a:srgbClr val="7030A0"/>
                </a:solidFill>
              </a:rPr>
              <a:t> </a:t>
            </a:r>
            <a:r>
              <a:rPr lang="ru-RU" sz="5000" b="1">
                <a:solidFill>
                  <a:srgbClr val="7030A0"/>
                </a:solidFill>
                <a:latin typeface="+mn-lt"/>
              </a:rPr>
              <a:t>как </a:t>
            </a:r>
            <a:r>
              <a:rPr lang="ru-RU" sz="5000" b="1" dirty="0">
                <a:solidFill>
                  <a:srgbClr val="7030A0"/>
                </a:solidFill>
                <a:latin typeface="+mn-lt"/>
              </a:rPr>
              <a:t>говорить с ребёнком</a:t>
            </a:r>
            <a:br>
              <a:rPr lang="ru-RU" sz="5000" b="1" dirty="0">
                <a:solidFill>
                  <a:srgbClr val="7030A0"/>
                </a:solidFill>
                <a:latin typeface="+mn-lt"/>
              </a:rPr>
            </a:br>
            <a:r>
              <a:rPr lang="ru-RU" sz="5000" b="1" dirty="0">
                <a:solidFill>
                  <a:srgbClr val="7030A0"/>
                </a:solidFill>
                <a:latin typeface="+mn-lt"/>
              </a:rPr>
              <a:t> о </a:t>
            </a:r>
            <a:r>
              <a:rPr lang="ru-RU" sz="5000" b="1" dirty="0" err="1">
                <a:solidFill>
                  <a:srgbClr val="7030A0"/>
                </a:solidFill>
                <a:latin typeface="+mn-lt"/>
              </a:rPr>
              <a:t>коронавирусе</a:t>
            </a:r>
            <a:endParaRPr lang="ru-RU" sz="50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0295FE-EE5D-4ABC-ACB5-857FD8E17C9F}"/>
              </a:ext>
            </a:extLst>
          </p:cNvPr>
          <p:cNvSpPr txBox="1"/>
          <p:nvPr/>
        </p:nvSpPr>
        <p:spPr>
          <a:xfrm>
            <a:off x="4218366" y="4758416"/>
            <a:ext cx="7711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ГБУЗ ПК «ЦЕНТР МЕДИЦИНСКОЙ ПРОФИЛАКТИКИ»</a:t>
            </a:r>
          </a:p>
        </p:txBody>
      </p:sp>
      <p:pic>
        <p:nvPicPr>
          <p:cNvPr id="5" name="Рисунок 4" descr="unnamed.png">
            <a:extLst>
              <a:ext uri="{FF2B5EF4-FFF2-40B4-BE49-F238E27FC236}">
                <a16:creationId xmlns:a16="http://schemas.microsoft.com/office/drawing/2014/main" id="{97455DDA-E84E-4F19-AC99-537494931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78" y="305374"/>
            <a:ext cx="1785918" cy="841996"/>
          </a:xfrm>
          <a:prstGeom prst="rect">
            <a:avLst/>
          </a:prstGeom>
        </p:spPr>
      </p:pic>
      <p:pic>
        <p:nvPicPr>
          <p:cNvPr id="6" name="Рисунок 5" descr="c9d4a09dd166082a25e9ac2afdf9e8da.png">
            <a:extLst>
              <a:ext uri="{FF2B5EF4-FFF2-40B4-BE49-F238E27FC236}">
                <a16:creationId xmlns:a16="http://schemas.microsoft.com/office/drawing/2014/main" id="{1557B5F9-D4BD-4023-8957-82093E0E59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49529" y="351167"/>
            <a:ext cx="910999" cy="7344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085222-1306-4719-8117-5F8FA706C8FB}"/>
              </a:ext>
            </a:extLst>
          </p:cNvPr>
          <p:cNvSpPr txBox="1"/>
          <p:nvPr/>
        </p:nvSpPr>
        <p:spPr>
          <a:xfrm>
            <a:off x="5290811" y="6141156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Bahnschrift SemiLight" panose="020B0502040204020203" pitchFamily="34" charset="0"/>
              </a:rPr>
              <a:t>20.04.2020</a:t>
            </a:r>
            <a:r>
              <a:rPr lang="ru-RU" b="1" dirty="0">
                <a:solidFill>
                  <a:srgbClr val="7030A0"/>
                </a:solidFill>
                <a:latin typeface="Bahnschrift SemiLight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5610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>
            <a:extLst>
              <a:ext uri="{FF2B5EF4-FFF2-40B4-BE49-F238E27FC236}">
                <a16:creationId xmlns:a16="http://schemas.microsoft.com/office/drawing/2014/main" id="{907BB780-A1CE-447A-9188-71FCAE9AB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5" y="277792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:a16="http://schemas.microsoft.com/office/drawing/2014/main" id="{5B0B083D-9F14-4CC8-958C-8979C18A93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3624" y="254042"/>
            <a:ext cx="910999" cy="7344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3709D3-C366-4051-88E6-C040E4750FC3}"/>
              </a:ext>
            </a:extLst>
          </p:cNvPr>
          <p:cNvSpPr txBox="1"/>
          <p:nvPr/>
        </p:nvSpPr>
        <p:spPr>
          <a:xfrm>
            <a:off x="2652889" y="312249"/>
            <a:ext cx="672817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Рекомендация 8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29" y="1906425"/>
            <a:ext cx="3019497" cy="336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9917" y="1626440"/>
            <a:ext cx="65116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Если ваш ребенок плохо себя чувствует, объясните, что он должен оставаться дома/в больнице, потому что это безопаснее для него и его друзей. Заверьте, что вы знаете, что иногда это трудно (может быть, страшно или даже скучно), 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но соблюдение правил поможет обеспечить безопасность всех.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63" y="6188982"/>
            <a:ext cx="71580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609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>
            <a:extLst>
              <a:ext uri="{FF2B5EF4-FFF2-40B4-BE49-F238E27FC236}">
                <a16:creationId xmlns:a16="http://schemas.microsoft.com/office/drawing/2014/main" id="{907BB780-A1CE-447A-9188-71FCAE9AB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5" y="313417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:a16="http://schemas.microsoft.com/office/drawing/2014/main" id="{5B0B083D-9F14-4CC8-958C-8979C18A93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3624" y="313417"/>
            <a:ext cx="910999" cy="734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9F9983-7728-4BDC-92C1-02F24E7F23E6}"/>
              </a:ext>
            </a:extLst>
          </p:cNvPr>
          <p:cNvSpPr txBox="1"/>
          <p:nvPr/>
        </p:nvSpPr>
        <p:spPr>
          <a:xfrm>
            <a:off x="4869712" y="6175251"/>
            <a:ext cx="7056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Информация подготовлена на основе материалов </a:t>
            </a:r>
            <a:r>
              <a:rPr lang="en-US" dirty="0">
                <a:solidFill>
                  <a:srgbClr val="7030A0"/>
                </a:solidFill>
              </a:rPr>
              <a:t>rospotrebnadzor.ru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44CC22-C976-4E55-9689-C958A198AC1B}"/>
              </a:ext>
            </a:extLst>
          </p:cNvPr>
          <p:cNvSpPr txBox="1"/>
          <p:nvPr/>
        </p:nvSpPr>
        <p:spPr>
          <a:xfrm>
            <a:off x="2652889" y="549749"/>
            <a:ext cx="672817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Рекомендация 9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17604" y="1663971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Для детей важно знать, что люди помогают друг другу, проявляя доброту </a:t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и щедрость.</a:t>
            </a: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Поделитесь историями о работниках здравоохранения, ученых и молодежи, среди прочих, которые работают над тем, чтобы остановить вспышку и обеспечить безопасность сообщества. Большим утешением может быть знание того, что сострадательные люди принимают меры.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30" y="2027762"/>
            <a:ext cx="4050513" cy="332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621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>
            <a:extLst>
              <a:ext uri="{FF2B5EF4-FFF2-40B4-BE49-F238E27FC236}">
                <a16:creationId xmlns:a16="http://schemas.microsoft.com/office/drawing/2014/main" id="{907BB780-A1CE-447A-9188-71FCAE9AB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5" y="313417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:a16="http://schemas.microsoft.com/office/drawing/2014/main" id="{5B0B083D-9F14-4CC8-958C-8979C18A93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3624" y="313417"/>
            <a:ext cx="910999" cy="734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9F9983-7728-4BDC-92C1-02F24E7F23E6}"/>
              </a:ext>
            </a:extLst>
          </p:cNvPr>
          <p:cNvSpPr txBox="1"/>
          <p:nvPr/>
        </p:nvSpPr>
        <p:spPr>
          <a:xfrm>
            <a:off x="4869712" y="6175251"/>
            <a:ext cx="7056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Информация подготовлена на основе материалов </a:t>
            </a:r>
            <a:r>
              <a:rPr lang="en-US" dirty="0">
                <a:solidFill>
                  <a:srgbClr val="7030A0"/>
                </a:solidFill>
              </a:rPr>
              <a:t>rospotrebnadzor.ru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44CC22-C976-4E55-9689-C958A198AC1B}"/>
              </a:ext>
            </a:extLst>
          </p:cNvPr>
          <p:cNvSpPr txBox="1"/>
          <p:nvPr/>
        </p:nvSpPr>
        <p:spPr>
          <a:xfrm>
            <a:off x="2652889" y="549749"/>
            <a:ext cx="672817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Рекомендация 10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82642" y="2342206"/>
            <a:ext cx="647205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Вы сможете помочь своим детям лучше, если вы также позаботитесь о себе. Дети сами догадаются, как вы реагируете на новости, так что им поможет тот факт, что вы спокойны и контролируете ситуацию.</a:t>
            </a:r>
          </a:p>
          <a:p>
            <a:pPr algn="ctr"/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49" y="2108819"/>
            <a:ext cx="4471663" cy="349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796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>
            <a:extLst>
              <a:ext uri="{FF2B5EF4-FFF2-40B4-BE49-F238E27FC236}">
                <a16:creationId xmlns:a16="http://schemas.microsoft.com/office/drawing/2014/main" id="{65304B09-54E2-4D65-B34B-9E4FD1C20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2222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:a16="http://schemas.microsoft.com/office/drawing/2014/main" id="{AA3200B0-0D20-40A0-BFFD-2AA19F0098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76201" y="335995"/>
            <a:ext cx="910999" cy="7344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A0A6AD-170F-4DCB-8480-DC0173A12060}"/>
              </a:ext>
            </a:extLst>
          </p:cNvPr>
          <p:cNvSpPr txBox="1"/>
          <p:nvPr/>
        </p:nvSpPr>
        <p:spPr>
          <a:xfrm>
            <a:off x="2968677" y="2223912"/>
            <a:ext cx="682270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Arial Black" panose="020B0A04020102020204" pitchFamily="34" charset="0"/>
              </a:rPr>
              <a:t>#</a:t>
            </a:r>
            <a:r>
              <a:rPr lang="ru-RU" sz="4000" b="1" dirty="0">
                <a:solidFill>
                  <a:srgbClr val="7030A0"/>
                </a:solidFill>
                <a:latin typeface="Arial Black" panose="020B0A04020102020204" pitchFamily="34" charset="0"/>
              </a:rPr>
              <a:t>стопкоронавирус</a:t>
            </a:r>
          </a:p>
          <a:p>
            <a:r>
              <a:rPr lang="en-US" sz="4000" b="1" dirty="0">
                <a:solidFill>
                  <a:srgbClr val="7030A0"/>
                </a:solidFill>
                <a:latin typeface="Arial Black" panose="020B0A04020102020204" pitchFamily="34" charset="0"/>
              </a:rPr>
              <a:t>#</a:t>
            </a:r>
            <a:r>
              <a:rPr lang="ru-RU" sz="4000" b="1" dirty="0">
                <a:solidFill>
                  <a:srgbClr val="7030A0"/>
                </a:solidFill>
                <a:latin typeface="Arial Black" panose="020B0A04020102020204" pitchFamily="34" charset="0"/>
              </a:rPr>
              <a:t>здоровьевприоритете</a:t>
            </a:r>
          </a:p>
          <a:p>
            <a:r>
              <a:rPr lang="en-US" sz="4000" b="1" dirty="0">
                <a:solidFill>
                  <a:srgbClr val="7030A0"/>
                </a:solidFill>
                <a:latin typeface="Arial Black" panose="020B0A04020102020204" pitchFamily="34" charset="0"/>
              </a:rPr>
              <a:t>#coronavirus</a:t>
            </a:r>
            <a:endParaRPr lang="ru-RU" sz="40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en-US" sz="4000" b="1" dirty="0">
                <a:solidFill>
                  <a:srgbClr val="7030A0"/>
                </a:solidFill>
                <a:latin typeface="Arial Black" panose="020B0A04020102020204" pitchFamily="34" charset="0"/>
              </a:rPr>
              <a:t>#</a:t>
            </a:r>
            <a:r>
              <a:rPr lang="ru-RU" sz="4000" b="1" dirty="0">
                <a:solidFill>
                  <a:srgbClr val="7030A0"/>
                </a:solidFill>
                <a:latin typeface="Arial Black" panose="020B0A04020102020204" pitchFamily="34" charset="0"/>
              </a:rPr>
              <a:t>пкцмп59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81663B-FFD8-4AA4-86BC-64BD2DFCBEA4}"/>
              </a:ext>
            </a:extLst>
          </p:cNvPr>
          <p:cNvSpPr txBox="1"/>
          <p:nvPr/>
        </p:nvSpPr>
        <p:spPr>
          <a:xfrm>
            <a:off x="4964712" y="6175251"/>
            <a:ext cx="7056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Информация подготовлена на основе материалов </a:t>
            </a:r>
            <a:r>
              <a:rPr lang="en-US" dirty="0">
                <a:solidFill>
                  <a:srgbClr val="7030A0"/>
                </a:solidFill>
              </a:rPr>
              <a:t>rospotrebnadzor.ru</a:t>
            </a:r>
          </a:p>
        </p:txBody>
      </p:sp>
    </p:spTree>
    <p:extLst>
      <p:ext uri="{BB962C8B-B14F-4D97-AF65-F5344CB8AC3E}">
        <p14:creationId xmlns:p14="http://schemas.microsoft.com/office/powerpoint/2010/main" val="9213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>
            <a:extLst>
              <a:ext uri="{FF2B5EF4-FFF2-40B4-BE49-F238E27FC236}">
                <a16:creationId xmlns:a16="http://schemas.microsoft.com/office/drawing/2014/main" id="{907BB780-A1CE-447A-9188-71FCAE9AB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5" y="277792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:a16="http://schemas.microsoft.com/office/drawing/2014/main" id="{5B0B083D-9F14-4CC8-958C-8979C18A93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3624" y="301542"/>
            <a:ext cx="910999" cy="734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9F9983-7728-4BDC-92C1-02F24E7F23E6}"/>
              </a:ext>
            </a:extLst>
          </p:cNvPr>
          <p:cNvSpPr txBox="1"/>
          <p:nvPr/>
        </p:nvSpPr>
        <p:spPr>
          <a:xfrm>
            <a:off x="4810337" y="6317751"/>
            <a:ext cx="710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Информация подготовлена на основе материалов </a:t>
            </a:r>
            <a:r>
              <a:rPr lang="en-US" dirty="0">
                <a:solidFill>
                  <a:srgbClr val="7030A0"/>
                </a:solidFill>
              </a:rPr>
              <a:t>rospotrebnadzor.ru</a:t>
            </a:r>
            <a:r>
              <a:rPr lang="ru-RU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EC4B7A-92CE-4A40-87D3-85F3A11B4688}"/>
              </a:ext>
            </a:extLst>
          </p:cNvPr>
          <p:cNvSpPr txBox="1"/>
          <p:nvPr/>
        </p:nvSpPr>
        <p:spPr>
          <a:xfrm>
            <a:off x="2652889" y="324124"/>
            <a:ext cx="672817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Рекомендация 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9" y="1965969"/>
            <a:ext cx="3576171" cy="310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00748" y="1628458"/>
            <a:ext cx="65551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Пригласите вашего ребенка обсудить эту тему. Узнайте, как много он уже знает, и прислушайтесь к  его ответу. Если он слишком маленький и не слышал о вспышке, вам, возможно, не нужно поднимать эту тему - просто воспользуйтесь возможностью напомнить о правилах гигиены, не внушая новых опасений.</a:t>
            </a:r>
          </a:p>
        </p:txBody>
      </p:sp>
    </p:spTree>
    <p:extLst>
      <p:ext uri="{BB962C8B-B14F-4D97-AF65-F5344CB8AC3E}">
        <p14:creationId xmlns:p14="http://schemas.microsoft.com/office/powerpoint/2010/main" val="6652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>
            <a:extLst>
              <a:ext uri="{FF2B5EF4-FFF2-40B4-BE49-F238E27FC236}">
                <a16:creationId xmlns:a16="http://schemas.microsoft.com/office/drawing/2014/main" id="{907BB780-A1CE-447A-9188-71FCAE9AB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5" y="277792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:a16="http://schemas.microsoft.com/office/drawing/2014/main" id="{5B0B083D-9F14-4CC8-958C-8979C18A93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3624" y="301542"/>
            <a:ext cx="910999" cy="734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9F9983-7728-4BDC-92C1-02F24E7F23E6}"/>
              </a:ext>
            </a:extLst>
          </p:cNvPr>
          <p:cNvSpPr txBox="1"/>
          <p:nvPr/>
        </p:nvSpPr>
        <p:spPr>
          <a:xfrm>
            <a:off x="4810337" y="6317751"/>
            <a:ext cx="710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Информация подготовлена на основе материалов </a:t>
            </a:r>
            <a:r>
              <a:rPr lang="en-US" dirty="0">
                <a:solidFill>
                  <a:srgbClr val="7030A0"/>
                </a:solidFill>
              </a:rPr>
              <a:t>rospotrebnadzor.ru</a:t>
            </a:r>
            <a:r>
              <a:rPr lang="ru-RU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EC4B7A-92CE-4A40-87D3-85F3A11B4688}"/>
              </a:ext>
            </a:extLst>
          </p:cNvPr>
          <p:cNvSpPr txBox="1"/>
          <p:nvPr/>
        </p:nvSpPr>
        <p:spPr>
          <a:xfrm>
            <a:off x="2652889" y="324124"/>
            <a:ext cx="672817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Рекомендация 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05" y="1933359"/>
            <a:ext cx="3576171" cy="310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10338" y="2099432"/>
            <a:ext cx="62455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Убедитесь, что вы находитесь в безопасной обстановке, и позвольте ребенку свободно говорить. Рисование, истории и другие методы, возможно, помогут вашему ребенку открыться для разговора.</a:t>
            </a:r>
          </a:p>
        </p:txBody>
      </p:sp>
    </p:spTree>
    <p:extLst>
      <p:ext uri="{BB962C8B-B14F-4D97-AF65-F5344CB8AC3E}">
        <p14:creationId xmlns:p14="http://schemas.microsoft.com/office/powerpoint/2010/main" val="430670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>
            <a:extLst>
              <a:ext uri="{FF2B5EF4-FFF2-40B4-BE49-F238E27FC236}">
                <a16:creationId xmlns:a16="http://schemas.microsoft.com/office/drawing/2014/main" id="{907BB780-A1CE-447A-9188-71FCAE9AB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5" y="277792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:a16="http://schemas.microsoft.com/office/drawing/2014/main" id="{5B0B083D-9F14-4CC8-958C-8979C18A93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3624" y="301542"/>
            <a:ext cx="910999" cy="734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9F9983-7728-4BDC-92C1-02F24E7F23E6}"/>
              </a:ext>
            </a:extLst>
          </p:cNvPr>
          <p:cNvSpPr txBox="1"/>
          <p:nvPr/>
        </p:nvSpPr>
        <p:spPr>
          <a:xfrm>
            <a:off x="4810337" y="6317751"/>
            <a:ext cx="710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Информация подготовлена на основе материалов </a:t>
            </a:r>
            <a:r>
              <a:rPr lang="en-US" dirty="0">
                <a:solidFill>
                  <a:srgbClr val="7030A0"/>
                </a:solidFill>
              </a:rPr>
              <a:t>rospotrebnadzor.ru</a:t>
            </a:r>
            <a:r>
              <a:rPr lang="ru-RU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EC4B7A-92CE-4A40-87D3-85F3A11B4688}"/>
              </a:ext>
            </a:extLst>
          </p:cNvPr>
          <p:cNvSpPr txBox="1"/>
          <p:nvPr/>
        </p:nvSpPr>
        <p:spPr>
          <a:xfrm>
            <a:off x="2652889" y="324124"/>
            <a:ext cx="672817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Рекомендация 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24" y="1823469"/>
            <a:ext cx="3576171" cy="310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24499" y="1618030"/>
            <a:ext cx="667510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Не преуменьшайте проблем. Примите  чувства ребенка и дайте понять, что естественно бояться этих вещей. Покажите, что вы слушаете, уделяя ему все свое внимание, и убедитесь, что он понимает, что может поговорить с вами и учителями в любое время.</a:t>
            </a:r>
          </a:p>
        </p:txBody>
      </p:sp>
    </p:spTree>
    <p:extLst>
      <p:ext uri="{BB962C8B-B14F-4D97-AF65-F5344CB8AC3E}">
        <p14:creationId xmlns:p14="http://schemas.microsoft.com/office/powerpoint/2010/main" val="430670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>
            <a:extLst>
              <a:ext uri="{FF2B5EF4-FFF2-40B4-BE49-F238E27FC236}">
                <a16:creationId xmlns:a16="http://schemas.microsoft.com/office/drawing/2014/main" id="{907BB780-A1CE-447A-9188-71FCAE9AB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5" y="313417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:a16="http://schemas.microsoft.com/office/drawing/2014/main" id="{5B0B083D-9F14-4CC8-958C-8979C18A93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3624" y="313417"/>
            <a:ext cx="910999" cy="734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9F9983-7728-4BDC-92C1-02F24E7F23E6}"/>
              </a:ext>
            </a:extLst>
          </p:cNvPr>
          <p:cNvSpPr txBox="1"/>
          <p:nvPr/>
        </p:nvSpPr>
        <p:spPr>
          <a:xfrm>
            <a:off x="4952837" y="6175251"/>
            <a:ext cx="705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Информация подготовлена на основе материалов </a:t>
            </a:r>
            <a:r>
              <a:rPr lang="en-US" dirty="0">
                <a:solidFill>
                  <a:srgbClr val="7030A0"/>
                </a:solidFill>
              </a:rPr>
              <a:t>rospotrebnadzor.ru</a:t>
            </a:r>
            <a:r>
              <a:rPr lang="ru-RU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D9A49B-6BA1-44C1-9CEF-3ECD1F16C303}"/>
              </a:ext>
            </a:extLst>
          </p:cNvPr>
          <p:cNvSpPr txBox="1"/>
          <p:nvPr/>
        </p:nvSpPr>
        <p:spPr>
          <a:xfrm>
            <a:off x="2747889" y="383499"/>
            <a:ext cx="672817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Рекомендация 4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74712" y="1788216"/>
            <a:ext cx="66137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Дети имеют право на правдивую информацию о том, что происходит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в мире, но и взрослые обязаны защищать их от страданий. Говорите 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на языке, соответствующем возрасту ребенка, следите за его реакцией 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и будьте чувствительны к его беспокойству.</a:t>
            </a:r>
          </a:p>
          <a:p>
            <a:pPr algn="ctr"/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47" y="1443842"/>
            <a:ext cx="2577584" cy="293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06" y="4332950"/>
            <a:ext cx="3453672" cy="91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23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>
            <a:extLst>
              <a:ext uri="{FF2B5EF4-FFF2-40B4-BE49-F238E27FC236}">
                <a16:creationId xmlns:a16="http://schemas.microsoft.com/office/drawing/2014/main" id="{907BB780-A1CE-447A-9188-71FCAE9AB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5" y="313417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:a16="http://schemas.microsoft.com/office/drawing/2014/main" id="{5B0B083D-9F14-4CC8-958C-8979C18A93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3624" y="313417"/>
            <a:ext cx="910999" cy="734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9F9983-7728-4BDC-92C1-02F24E7F23E6}"/>
              </a:ext>
            </a:extLst>
          </p:cNvPr>
          <p:cNvSpPr txBox="1"/>
          <p:nvPr/>
        </p:nvSpPr>
        <p:spPr>
          <a:xfrm>
            <a:off x="4952837" y="6175251"/>
            <a:ext cx="705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Информация подготовлена на основе материалов </a:t>
            </a:r>
            <a:r>
              <a:rPr lang="en-US" dirty="0">
                <a:solidFill>
                  <a:srgbClr val="7030A0"/>
                </a:solidFill>
              </a:rPr>
              <a:t>rospotrebnadzor.ru</a:t>
            </a:r>
            <a:r>
              <a:rPr lang="ru-RU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D9A49B-6BA1-44C1-9CEF-3ECD1F16C303}"/>
              </a:ext>
            </a:extLst>
          </p:cNvPr>
          <p:cNvSpPr txBox="1"/>
          <p:nvPr/>
        </p:nvSpPr>
        <p:spPr>
          <a:xfrm>
            <a:off x="2747889" y="383499"/>
            <a:ext cx="672817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Рекомендация 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98868" y="1443841"/>
            <a:ext cx="72676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Если вы не можете ответить на вопросы, 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не придумывайте. Используйте это как возможность вместе найти ответы. Веб-сайты международных организаций, таких как ЮНИСЕФ и Всемирная организация здравоохранения, являются отличными источниками информации. Объясните, 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что некоторая информация в Интернете 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не является достоверной, и что лучше всего доверять экспертам.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72" y="1443842"/>
            <a:ext cx="2577584" cy="293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03" y="4297325"/>
            <a:ext cx="3453672" cy="91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341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>
            <a:extLst>
              <a:ext uri="{FF2B5EF4-FFF2-40B4-BE49-F238E27FC236}">
                <a16:creationId xmlns:a16="http://schemas.microsoft.com/office/drawing/2014/main" id="{907BB780-A1CE-447A-9188-71FCAE9AB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5" y="313417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:a16="http://schemas.microsoft.com/office/drawing/2014/main" id="{5B0B083D-9F14-4CC8-958C-8979C18A93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3624" y="313417"/>
            <a:ext cx="910999" cy="734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9F9983-7728-4BDC-92C1-02F24E7F23E6}"/>
              </a:ext>
            </a:extLst>
          </p:cNvPr>
          <p:cNvSpPr txBox="1"/>
          <p:nvPr/>
        </p:nvSpPr>
        <p:spPr>
          <a:xfrm>
            <a:off x="5012212" y="6175251"/>
            <a:ext cx="710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Информация подготовлена на основе материалов </a:t>
            </a:r>
            <a:r>
              <a:rPr lang="en-US" dirty="0">
                <a:solidFill>
                  <a:srgbClr val="7030A0"/>
                </a:solidFill>
              </a:rPr>
              <a:t>rospotrebnadzor.ru</a:t>
            </a:r>
            <a:r>
              <a:rPr lang="ru-RU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A5E065-3D5E-4D3D-AAE1-322AE1265F5D}"/>
              </a:ext>
            </a:extLst>
          </p:cNvPr>
          <p:cNvSpPr txBox="1"/>
          <p:nvPr/>
        </p:nvSpPr>
        <p:spPr>
          <a:xfrm>
            <a:off x="2890389" y="312249"/>
            <a:ext cx="672817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Рекомендация 6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46374" y="2132465"/>
            <a:ext cx="70301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Один из лучших способов защитить детей от </a:t>
            </a:r>
            <a:r>
              <a:rPr lang="ru-RU" sz="2800" b="1" dirty="0" err="1">
                <a:solidFill>
                  <a:srgbClr val="7030A0"/>
                </a:solidFill>
              </a:rPr>
              <a:t>коронавируса</a:t>
            </a:r>
            <a:r>
              <a:rPr lang="ru-RU" sz="2800" b="1" dirty="0">
                <a:solidFill>
                  <a:srgbClr val="7030A0"/>
                </a:solidFill>
              </a:rPr>
              <a:t> и других заболеваний - это просто поощрять регулярное мытье рук. Это не должен быть запугивающий разговор. Мойте руки в танце, чтобы весело изучить правила мытья рук.</a:t>
            </a:r>
          </a:p>
          <a:p>
            <a:pPr algn="ctr"/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256" y="1601723"/>
            <a:ext cx="1428606" cy="28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16" y="4458935"/>
            <a:ext cx="3135086" cy="114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47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>
            <a:extLst>
              <a:ext uri="{FF2B5EF4-FFF2-40B4-BE49-F238E27FC236}">
                <a16:creationId xmlns:a16="http://schemas.microsoft.com/office/drawing/2014/main" id="{907BB780-A1CE-447A-9188-71FCAE9AB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5" y="313417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:a16="http://schemas.microsoft.com/office/drawing/2014/main" id="{5B0B083D-9F14-4CC8-958C-8979C18A93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3624" y="313417"/>
            <a:ext cx="910999" cy="734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9F9983-7728-4BDC-92C1-02F24E7F23E6}"/>
              </a:ext>
            </a:extLst>
          </p:cNvPr>
          <p:cNvSpPr txBox="1"/>
          <p:nvPr/>
        </p:nvSpPr>
        <p:spPr>
          <a:xfrm>
            <a:off x="5012212" y="6175251"/>
            <a:ext cx="710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Информация подготовлена на основе материалов </a:t>
            </a:r>
            <a:r>
              <a:rPr lang="en-US" dirty="0">
                <a:solidFill>
                  <a:srgbClr val="7030A0"/>
                </a:solidFill>
              </a:rPr>
              <a:t>rospotrebnadzor.ru</a:t>
            </a:r>
            <a:r>
              <a:rPr lang="ru-RU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A5E065-3D5E-4D3D-AAE1-322AE1265F5D}"/>
              </a:ext>
            </a:extLst>
          </p:cNvPr>
          <p:cNvSpPr txBox="1"/>
          <p:nvPr/>
        </p:nvSpPr>
        <p:spPr>
          <a:xfrm>
            <a:off x="2890389" y="312249"/>
            <a:ext cx="672817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Рекомендация 6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60130" y="2025590"/>
            <a:ext cx="67689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Вы также можете показать детям, как прикрывать локтем кашель или чихание, объяснить, что лучше не подходить слишком близко к людям, у которых есть эти симптомы.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13" y="1518598"/>
            <a:ext cx="1428606" cy="28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41" y="4375810"/>
            <a:ext cx="3338166" cy="121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179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>
            <a:extLst>
              <a:ext uri="{FF2B5EF4-FFF2-40B4-BE49-F238E27FC236}">
                <a16:creationId xmlns:a16="http://schemas.microsoft.com/office/drawing/2014/main" id="{907BB780-A1CE-447A-9188-71FCAE9AB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5" y="313417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:a16="http://schemas.microsoft.com/office/drawing/2014/main" id="{5B0B083D-9F14-4CC8-958C-8979C18A93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3624" y="301542"/>
            <a:ext cx="910999" cy="7344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3709D3-C366-4051-88E6-C040E4750FC3}"/>
              </a:ext>
            </a:extLst>
          </p:cNvPr>
          <p:cNvSpPr txBox="1"/>
          <p:nvPr/>
        </p:nvSpPr>
        <p:spPr>
          <a:xfrm>
            <a:off x="2652889" y="407249"/>
            <a:ext cx="672817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Рекомендация 7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08871" y="1514569"/>
            <a:ext cx="752894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Когда мы видим много тревожных кадров 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по телевизору или в Интернете, иногда мы чувствуем, что кризис окружает нас повсюду. Вы можете помочь своим детям справиться 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со стрессом, предоставляя им возможность играть и отдыхать, когда это возможно. Следуйте привычному расписанию 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и распорядку, насколько это возможно, особенно перед сном, или помогите создать новый распорядок дня в новой среде.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29" y="1906425"/>
            <a:ext cx="3019497" cy="336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585" y="6212733"/>
            <a:ext cx="71580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119704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408</TotalTime>
  <Words>647</Words>
  <Application>Microsoft Office PowerPoint</Application>
  <PresentationFormat>Широкоэкранный</PresentationFormat>
  <Paragraphs>42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 Black</vt:lpstr>
      <vt:lpstr>Bahnschrift SemiLight</vt:lpstr>
      <vt:lpstr>Corbel</vt:lpstr>
      <vt:lpstr>Базис</vt:lpstr>
      <vt:lpstr> как говорить с ребёнком  о коронавирусе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РЕЖИМЕ САМОИЗОЛЯЦИИ НА ТЕРРИТОРИИ  ПЕРМСКОГО КРАЯ</dc:title>
  <dc:creator>Мария Ивановна Вершинина</dc:creator>
  <cp:lastModifiedBy>Пользователь</cp:lastModifiedBy>
  <cp:revision>47</cp:revision>
  <dcterms:created xsi:type="dcterms:W3CDTF">2020-04-02T05:53:19Z</dcterms:created>
  <dcterms:modified xsi:type="dcterms:W3CDTF">2020-09-04T09:22:51Z</dcterms:modified>
</cp:coreProperties>
</file>