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316" r:id="rId2"/>
    <p:sldId id="327" r:id="rId3"/>
    <p:sldId id="263" r:id="rId4"/>
    <p:sldId id="280" r:id="rId5"/>
    <p:sldId id="332" r:id="rId6"/>
    <p:sldId id="268" r:id="rId7"/>
    <p:sldId id="312" r:id="rId8"/>
    <p:sldId id="340" r:id="rId9"/>
    <p:sldId id="333" r:id="rId10"/>
    <p:sldId id="334" r:id="rId11"/>
    <p:sldId id="335" r:id="rId12"/>
    <p:sldId id="336" r:id="rId13"/>
    <p:sldId id="337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8A112"/>
    <a:srgbClr val="BB9711"/>
    <a:srgbClr val="004A82"/>
    <a:srgbClr val="EEC83E"/>
    <a:srgbClr val="91750D"/>
    <a:srgbClr val="CC0000"/>
    <a:srgbClr val="2DFF8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205" autoAdjust="0"/>
    <p:restoredTop sz="92203" autoAdjust="0"/>
  </p:normalViewPr>
  <p:slideViewPr>
    <p:cSldViewPr>
      <p:cViewPr varScale="1">
        <p:scale>
          <a:sx n="59" d="100"/>
          <a:sy n="59" d="100"/>
        </p:scale>
        <p:origin x="-1080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6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0CA32-DD88-477D-A811-96F39FCB49DA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6BB6F5-B0BC-46CC-B8E3-D6237EA770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3916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30.12.2015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school45sport.ucoz.ru/nizkij_start-foto.jpg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728" y="6211669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Министр физической культуры и спорта Пермского края </a:t>
            </a:r>
          </a:p>
          <a:p>
            <a:pPr algn="r"/>
            <a:r>
              <a:rPr lang="ru-RU" b="1" dirty="0" smtClean="0"/>
              <a:t>Лях Павел Александрович</a:t>
            </a:r>
            <a:endParaRPr lang="ru-RU" b="1" dirty="0"/>
          </a:p>
        </p:txBody>
      </p:sp>
      <p:pic>
        <p:nvPicPr>
          <p:cNvPr id="9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5187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47664" y="90872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en-GB" dirty="0"/>
          </a:p>
        </p:txBody>
      </p:sp>
      <p:pic>
        <p:nvPicPr>
          <p:cNvPr id="14338" name="Picture 2" descr="http://www.gto.ru/bundles/gtofront/img/logo-l2.png?1.252.5"/>
          <p:cNvPicPr>
            <a:picLocks noChangeAspect="1" noChangeArrowheads="1"/>
          </p:cNvPicPr>
          <p:nvPr/>
        </p:nvPicPr>
        <p:blipFill rotWithShape="1">
          <a:blip r:embed="rId3" cstate="print"/>
          <a:srcRect r="71635"/>
          <a:stretch/>
        </p:blipFill>
        <p:spPr bwMode="auto">
          <a:xfrm>
            <a:off x="143508" y="678751"/>
            <a:ext cx="2124236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0" name="Picture 4" descr="&amp;Zcy;&amp;ocy;&amp;lcy;&amp;ocy;&amp;tcy;&amp;ocy;&amp;jcy; &amp;zcy;&amp;ncy;&amp;acy;&amp;k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852936"/>
            <a:ext cx="3240360" cy="3240361"/>
          </a:xfrm>
          <a:prstGeom prst="rect">
            <a:avLst/>
          </a:prstGeom>
          <a:noFill/>
        </p:spPr>
      </p:pic>
      <p:pic>
        <p:nvPicPr>
          <p:cNvPr id="14342" name="Picture 6" descr="&amp;Scy;&amp;iecy;&amp;rcy;&amp;iecy;&amp;bcy;&amp;rcy;&amp;yacy;&amp;ncy;&amp;ycy;&amp;jcy; &amp;zcy;&amp;ncy;&amp;acy;&amp;k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20480"/>
            <a:ext cx="2808312" cy="2808313"/>
          </a:xfrm>
          <a:prstGeom prst="rect">
            <a:avLst/>
          </a:prstGeom>
          <a:noFill/>
        </p:spPr>
      </p:pic>
      <p:pic>
        <p:nvPicPr>
          <p:cNvPr id="14344" name="Picture 8" descr="&amp;Bcy;&amp;rcy;&amp;ocy;&amp;ncy;&amp;zcy;&amp;ocy;&amp;vcy;&amp;ycy;&amp;jcy; &amp;zcy;&amp;ncy;&amp;acy;&amp;k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429000"/>
            <a:ext cx="2736304" cy="273630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31673" y="1081844"/>
            <a:ext cx="6192688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50" b="1" dirty="0">
                <a:ln w="14605">
                  <a:solidFill>
                    <a:schemeClr val="bg1"/>
                  </a:solidFill>
                </a:ln>
                <a:latin typeface="Arial" panose="020B0604020202020204" pitchFamily="34" charset="0"/>
                <a:cs typeface="Arial" pitchFamily="34" charset="0"/>
              </a:rPr>
              <a:t>ВНЕДРЕНИЕ ВСЕРОССИЙСКОГО </a:t>
            </a:r>
            <a:endParaRPr lang="ru-RU" sz="1850" b="1" dirty="0" smtClean="0">
              <a:ln w="14605">
                <a:solidFill>
                  <a:schemeClr val="bg1"/>
                </a:solidFill>
              </a:ln>
              <a:latin typeface="Arial" pitchFamily="34" charset="0"/>
              <a:cs typeface="Arial" pitchFamily="34" charset="0"/>
            </a:endParaRPr>
          </a:p>
          <a:p>
            <a:r>
              <a:rPr lang="ru-RU" sz="1850" b="1" dirty="0" smtClean="0">
                <a:ln w="14605"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ФИЗКУЛЬТУРНО-СПОРТИВНОГО </a:t>
            </a:r>
            <a:r>
              <a:rPr lang="ru-RU" sz="1850" b="1" dirty="0">
                <a:ln w="14605"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КОМПЛЕКСА </a:t>
            </a:r>
            <a:endParaRPr lang="ru-RU" sz="1850" b="1" dirty="0" smtClean="0">
              <a:ln w="14605">
                <a:solidFill>
                  <a:schemeClr val="bg1"/>
                </a:solidFill>
              </a:ln>
              <a:latin typeface="Arial" pitchFamily="34" charset="0"/>
              <a:cs typeface="Arial" pitchFamily="34" charset="0"/>
            </a:endParaRPr>
          </a:p>
          <a:p>
            <a:r>
              <a:rPr lang="ru-RU" sz="1850" b="1" dirty="0" smtClean="0">
                <a:ln w="14605"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«</a:t>
            </a:r>
            <a:r>
              <a:rPr lang="ru-RU" sz="1850" b="1" dirty="0">
                <a:ln w="14605"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ГОТОВ К ТРУДУ И ОБОРОНЕ» </a:t>
            </a:r>
            <a:r>
              <a:rPr lang="ru-RU" sz="1850" b="1" dirty="0" smtClean="0">
                <a:ln w="14605"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В </a:t>
            </a:r>
            <a:r>
              <a:rPr lang="ru-RU" sz="1850" b="1" dirty="0">
                <a:ln w="14605"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ПЕРМСКОМ КРАЕ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729225"/>
            <a:ext cx="7488832" cy="1803036"/>
          </a:xfrm>
          <a:prstGeom prst="rect">
            <a:avLst/>
          </a:prstGeom>
          <a:noFill/>
          <a:ln>
            <a:solidFill>
              <a:srgbClr val="C8A1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35896" y="2276872"/>
            <a:ext cx="1800200" cy="510778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rgbClr val="BB971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BB9711"/>
                </a:solidFill>
              </a:rPr>
              <a:t>www.gto.ru</a:t>
            </a:r>
            <a:endParaRPr lang="en-GB" sz="2400" b="1" dirty="0">
              <a:solidFill>
                <a:srgbClr val="BB97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48704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60375" y="160339"/>
            <a:ext cx="6487889" cy="46035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rgbClr val="EEC8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98983" y="190459"/>
            <a:ext cx="6210672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Организация тестирования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6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8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10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" name="Группа 17"/>
          <p:cNvGrpSpPr/>
          <p:nvPr/>
        </p:nvGrpSpPr>
        <p:grpSpPr>
          <a:xfrm>
            <a:off x="5279959" y="1524042"/>
            <a:ext cx="2076930" cy="936104"/>
            <a:chOff x="3491880" y="3473068"/>
            <a:chExt cx="2592288" cy="93610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grpSpPr>
        <p:sp>
          <p:nvSpPr>
            <p:cNvPr id="14" name="Прямоугольник с двумя скругленными соседними углами 13"/>
            <p:cNvSpPr/>
            <p:nvPr/>
          </p:nvSpPr>
          <p:spPr>
            <a:xfrm>
              <a:off x="3491880" y="3473068"/>
              <a:ext cx="2592288" cy="936104"/>
            </a:xfrm>
            <a:prstGeom prst="snip2SameRect">
              <a:avLst/>
            </a:prstGeom>
            <a:grpFill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05049" y="3640011"/>
              <a:ext cx="2579119" cy="602218"/>
            </a:xfrm>
            <a:prstGeom prst="snip2Same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ЦЕНТР ТЕСТИРОВАНИЯ</a:t>
              </a:r>
              <a:endPara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115616" y="1633304"/>
            <a:ext cx="1721104" cy="634508"/>
            <a:chOff x="0" y="2420888"/>
            <a:chExt cx="1619672" cy="369332"/>
          </a:xfrm>
          <a:solidFill>
            <a:srgbClr val="0070C0"/>
          </a:solidFill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0" y="2420888"/>
              <a:ext cx="1619672" cy="369332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2984" y="2498064"/>
              <a:ext cx="1411983" cy="21497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Гражданин</a:t>
              </a:r>
              <a:endPara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Стрелка вправо 20"/>
          <p:cNvSpPr/>
          <p:nvPr/>
        </p:nvSpPr>
        <p:spPr>
          <a:xfrm>
            <a:off x="3275856" y="1276104"/>
            <a:ext cx="1598397" cy="1157923"/>
          </a:xfrm>
          <a:prstGeom prst="rightArrow">
            <a:avLst/>
          </a:prstGeom>
          <a:solidFill>
            <a:schemeClr val="bg1"/>
          </a:solidFill>
          <a:ln>
            <a:solidFill>
              <a:srgbClr val="004A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Почта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</a:t>
            </a:r>
          </a:p>
          <a:p>
            <a:pPr algn="ctr"/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575" y="2492896"/>
            <a:ext cx="8664897" cy="42011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Центр тестирования: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Формирует единый список участников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Размещает на сайте </a:t>
            </a:r>
            <a:r>
              <a:rPr lang="en-US" u="sng" dirty="0" smtClean="0">
                <a:hlinkClick r:id="rId3"/>
              </a:rPr>
              <a:t>www</a:t>
            </a:r>
            <a:r>
              <a:rPr lang="ru-RU" u="sng" dirty="0" smtClean="0">
                <a:hlinkClick r:id="rId3"/>
              </a:rPr>
              <a:t>.</a:t>
            </a:r>
            <a:r>
              <a:rPr lang="en-US" u="sng" dirty="0" err="1" smtClean="0">
                <a:hlinkClick r:id="rId3"/>
              </a:rPr>
              <a:t>gto</a:t>
            </a:r>
            <a:r>
              <a:rPr lang="ru-RU" u="sng" dirty="0" smtClean="0">
                <a:hlinkClick r:id="rId3"/>
              </a:rPr>
              <a:t>.</a:t>
            </a:r>
            <a:r>
              <a:rPr lang="en-US" u="sng" dirty="0" err="1" smtClean="0">
                <a:hlinkClick r:id="rId3"/>
              </a:rPr>
              <a:t>ru</a:t>
            </a:r>
            <a:r>
              <a:rPr lang="ru-RU" dirty="0" smtClean="0"/>
              <a:t> график тестирования </a:t>
            </a:r>
            <a:r>
              <a:rPr lang="ru-RU" b="1" u="sng" dirty="0" smtClean="0"/>
              <a:t>ежемесячно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Публикует перечень мест тестирования, с указанием проводимых там испытаний </a:t>
            </a:r>
            <a:r>
              <a:rPr lang="ru-RU" b="1" u="sng" dirty="0" smtClean="0"/>
              <a:t>за </a:t>
            </a:r>
            <a:r>
              <a:rPr lang="ru-RU" b="1" u="sng" dirty="0"/>
              <a:t>14 дней до дня проведения </a:t>
            </a:r>
            <a:r>
              <a:rPr lang="ru-RU" b="1" u="sng" dirty="0" smtClean="0"/>
              <a:t>тестирования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Выдает участнику тестирования </a:t>
            </a:r>
            <a:r>
              <a:rPr lang="ru-RU" b="1" u="sng" dirty="0" smtClean="0"/>
              <a:t>учетную карточку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Обеспечивает судейство и медицинское сопровождение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Допускает участника к тестированию при предъявлении: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копии </a:t>
            </a:r>
            <a:r>
              <a:rPr lang="ru-RU" dirty="0">
                <a:solidFill>
                  <a:schemeClr val="tx1"/>
                </a:solidFill>
              </a:rPr>
              <a:t>документа, удостоверяющего личность гражданина Российской </a:t>
            </a:r>
            <a:r>
              <a:rPr lang="ru-RU" dirty="0" smtClean="0">
                <a:solidFill>
                  <a:schemeClr val="tx1"/>
                </a:solidFill>
              </a:rPr>
              <a:t>Федерации;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медицинской справки </a:t>
            </a:r>
            <a:r>
              <a:rPr lang="ru-RU" dirty="0">
                <a:solidFill>
                  <a:schemeClr val="tx1"/>
                </a:solidFill>
              </a:rPr>
              <a:t>о состоянии </a:t>
            </a:r>
            <a:r>
              <a:rPr lang="ru-RU" dirty="0" smtClean="0">
                <a:solidFill>
                  <a:schemeClr val="tx1"/>
                </a:solidFill>
              </a:rPr>
              <a:t>здоровья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двух фотографий </a:t>
            </a:r>
            <a:r>
              <a:rPr lang="ru-RU" dirty="0">
                <a:solidFill>
                  <a:schemeClr val="tx1"/>
                </a:solidFill>
              </a:rPr>
              <a:t>размером 3</a:t>
            </a:r>
            <a:r>
              <a:rPr lang="en-US" dirty="0">
                <a:solidFill>
                  <a:schemeClr val="tx1"/>
                </a:solidFill>
              </a:rPr>
              <a:t>x</a:t>
            </a:r>
            <a:r>
              <a:rPr lang="ru-RU" dirty="0">
                <a:solidFill>
                  <a:schemeClr val="tx1"/>
                </a:solidFill>
              </a:rPr>
              <a:t>4 см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748433"/>
            <a:ext cx="88204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/>
              <a:t>В соответствии с приказом </a:t>
            </a:r>
            <a:r>
              <a:rPr lang="ru-RU" sz="1500" b="1" dirty="0" err="1" smtClean="0"/>
              <a:t>Минспорта</a:t>
            </a:r>
            <a:r>
              <a:rPr lang="ru-RU" sz="1500" b="1" dirty="0"/>
              <a:t> </a:t>
            </a:r>
            <a:r>
              <a:rPr lang="ru-RU" sz="1500" b="1" dirty="0" smtClean="0"/>
              <a:t>РФ от 29 августа 2014 года №739 </a:t>
            </a:r>
          </a:p>
          <a:p>
            <a:pPr algn="ctr"/>
            <a:r>
              <a:rPr lang="ru-RU" sz="1500" b="1" dirty="0" smtClean="0"/>
              <a:t>«Об утверждении порядка организации и проведения тестирования»</a:t>
            </a:r>
            <a:endParaRPr lang="ru-RU" sz="15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8820472" y="64886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262573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0375" y="0"/>
            <a:ext cx="6487889" cy="83497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EEC8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94319"/>
            <a:ext cx="6210672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Порядок проведения тестирования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462985" y="843410"/>
            <a:ext cx="7543800" cy="28060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55576" y="1026534"/>
            <a:ext cx="7543800" cy="28060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60374" y="953788"/>
            <a:ext cx="8072065" cy="1754326"/>
          </a:xfrm>
          <a:prstGeom prst="rect">
            <a:avLst/>
          </a:prstGeom>
          <a:solidFill>
            <a:schemeClr val="bg1"/>
          </a:solidFill>
          <a:ln>
            <a:solidFill>
              <a:srgbClr val="EEC8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Порядок проведения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Оценка </a:t>
            </a:r>
            <a:r>
              <a:rPr lang="ru-RU" dirty="0"/>
              <a:t>уровня знаний и умений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Выполнение </a:t>
            </a:r>
            <a:r>
              <a:rPr lang="ru-RU" dirty="0"/>
              <a:t>разминочных </a:t>
            </a:r>
            <a:r>
              <a:rPr lang="ru-RU" dirty="0" smtClean="0"/>
              <a:t>упражнений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Сдача испытаний для определения физических качеств</a:t>
            </a:r>
          </a:p>
          <a:p>
            <a:pPr algn="ctr"/>
            <a:r>
              <a:rPr lang="ru-RU" dirty="0" smtClean="0"/>
              <a:t>(гибкость, координационные способности, сила, скоростные возможности, скоростно-силовые возможности, прикладные навыки, выносливость)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0194" y="2830695"/>
            <a:ext cx="3823774" cy="31027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rgbClr val="004A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за проведением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0374" y="3277511"/>
            <a:ext cx="8072065" cy="1200329"/>
          </a:xfrm>
          <a:prstGeom prst="rect">
            <a:avLst/>
          </a:prstGeom>
          <a:ln>
            <a:solidFill>
              <a:srgbClr val="004A8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Контроль осуществляет </a:t>
            </a:r>
            <a:r>
              <a:rPr lang="ru-RU" b="1" dirty="0" smtClean="0"/>
              <a:t>спортивный судья, получивший </a:t>
            </a:r>
            <a:r>
              <a:rPr lang="ru-RU" dirty="0" smtClean="0"/>
              <a:t>квалификацию  в соответствии с Положением о спортивных судьях </a:t>
            </a:r>
          </a:p>
          <a:p>
            <a:pPr algn="ctr"/>
            <a:r>
              <a:rPr lang="ru-RU" dirty="0" smtClean="0"/>
              <a:t>(Приказ Министерства спорта, туризма и молодежной политики РФ от 27 ноября 2008 года № 56)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0193" y="4581128"/>
            <a:ext cx="8072065" cy="1477328"/>
          </a:xfrm>
          <a:prstGeom prst="rect">
            <a:avLst/>
          </a:prstGeom>
          <a:ln>
            <a:solidFill>
              <a:srgbClr val="EEC83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СПОРТИВНЫЙ СУДЬЯ</a:t>
            </a:r>
            <a:r>
              <a:rPr lang="en-US" dirty="0" smtClean="0"/>
              <a:t> 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Следит за </a:t>
            </a:r>
            <a:r>
              <a:rPr lang="ru-RU" b="1" dirty="0" smtClean="0"/>
              <a:t>соблюдением последовательности </a:t>
            </a:r>
            <a:r>
              <a:rPr lang="ru-RU" dirty="0" smtClean="0"/>
              <a:t>выполнения испытаний</a:t>
            </a:r>
          </a:p>
          <a:p>
            <a:pPr marL="457200" indent="-457200">
              <a:buAutoNum type="arabicPeriod"/>
            </a:pPr>
            <a:r>
              <a:rPr lang="ru-RU" dirty="0" smtClean="0"/>
              <a:t>Следит за </a:t>
            </a:r>
            <a:r>
              <a:rPr lang="ru-RU" b="1" dirty="0" smtClean="0"/>
              <a:t>соблюдением государственных требований</a:t>
            </a:r>
          </a:p>
          <a:p>
            <a:pPr marL="457200" indent="-457200">
              <a:buAutoNum type="arabicPeriod"/>
            </a:pPr>
            <a:r>
              <a:rPr lang="ru-RU" dirty="0" smtClean="0"/>
              <a:t>Сообщает участникам</a:t>
            </a:r>
            <a:r>
              <a:rPr lang="ru-RU" b="1" dirty="0" smtClean="0"/>
              <a:t> результаты </a:t>
            </a:r>
            <a:r>
              <a:rPr lang="ru-RU" dirty="0" smtClean="0"/>
              <a:t>после каждого испытания</a:t>
            </a:r>
          </a:p>
          <a:p>
            <a:pPr marL="457200" indent="-457200">
              <a:buAutoNum type="arabicPeriod"/>
            </a:pPr>
            <a:r>
              <a:rPr lang="ru-RU" dirty="0" smtClean="0"/>
              <a:t>Заносит результаты каждого участника в </a:t>
            </a:r>
            <a:r>
              <a:rPr lang="ru-RU" b="1" dirty="0" smtClean="0"/>
              <a:t>протокол</a:t>
            </a:r>
            <a:endParaRPr lang="ru-RU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757999" y="648866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xmlns="" val="11179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7504" y="0"/>
            <a:ext cx="6912768" cy="72871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8575">
            <a:solidFill>
              <a:srgbClr val="EEC83E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chemeClr val="bg1"/>
                </a:solidFill>
              </a:rPr>
              <a:t>Перечень </a:t>
            </a:r>
            <a:r>
              <a:rPr lang="ru-RU" sz="1600" b="1" dirty="0" smtClean="0">
                <a:solidFill>
                  <a:schemeClr val="bg1"/>
                </a:solidFill>
              </a:rPr>
              <a:t>типового </a:t>
            </a:r>
            <a:r>
              <a:rPr lang="ru-RU" sz="1600" b="1" dirty="0">
                <a:solidFill>
                  <a:schemeClr val="bg1"/>
                </a:solidFill>
              </a:rPr>
              <a:t/>
            </a:r>
            <a:br>
              <a:rPr lang="ru-RU" sz="1600" b="1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</a:rPr>
              <a:t>спортивного оборудования и инвентаря для одного места тестирования</a:t>
            </a:r>
            <a:endParaRPr lang="ru-RU" sz="1600" b="1" dirty="0">
              <a:solidFill>
                <a:schemeClr val="bg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10" name="AutoShape 6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8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10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22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72922141"/>
              </p:ext>
            </p:extLst>
          </p:nvPr>
        </p:nvGraphicFramePr>
        <p:xfrm>
          <a:off x="611560" y="836712"/>
          <a:ext cx="7704857" cy="5288082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487668"/>
                <a:gridCol w="5757322"/>
                <a:gridCol w="1459867"/>
              </a:tblGrid>
              <a:tr h="289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Кол-во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829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турник навесной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5032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гиря 16 кг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51304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гимнастическая скамья 2.5м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829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лыжи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88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9657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пневматическая винтовка или электронное оружие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2527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обустройство тира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2538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теннисный мяч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3781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мяч для метания 150г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8783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9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снаряд для метания 500г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2538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снаряд для метания 700г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40660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11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обустройство открытой площадки (комплекс Стандарт</a:t>
                      </a:r>
                      <a:r>
                        <a:rPr lang="ru-RU" sz="1800" dirty="0" smtClean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(10х7</a:t>
                      </a:r>
                      <a:r>
                        <a:rPr lang="ru-RU" sz="180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м)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3781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12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перекладина четверная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3781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</a:rPr>
                        <a:t>13</a:t>
                      </a:r>
                      <a:endParaRPr lang="ru-RU" sz="18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Персональный компьютер (комплект)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67" marR="52367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73313" y="6381328"/>
            <a:ext cx="8087119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u="sng" dirty="0" smtClean="0">
                <a:cs typeface="Arial" panose="020B0604020202020204" pitchFamily="34" charset="0"/>
              </a:rPr>
              <a:t>В соответствии с методическими рекомендациями </a:t>
            </a:r>
            <a:r>
              <a:rPr lang="ru-RU" sz="1600" b="1" u="sng" dirty="0" err="1" smtClean="0">
                <a:cs typeface="Arial" panose="020B0604020202020204" pitchFamily="34" charset="0"/>
              </a:rPr>
              <a:t>Минспорта</a:t>
            </a:r>
            <a:r>
              <a:rPr lang="ru-RU" sz="1600" b="1" u="sng" dirty="0" smtClean="0">
                <a:cs typeface="Arial" panose="020B0604020202020204" pitchFamily="34" charset="0"/>
              </a:rPr>
              <a:t> РФ от 1 декабря 2014г.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757999" y="6488668"/>
            <a:ext cx="406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xmlns="" val="325679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0375" y="0"/>
            <a:ext cx="6487889" cy="83497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EEC8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94319"/>
            <a:ext cx="6210672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Центры тестирования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462985" y="843410"/>
            <a:ext cx="7543800" cy="28060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55576" y="1026534"/>
            <a:ext cx="7543800" cy="28060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6450076"/>
            <a:ext cx="6996467" cy="369332"/>
          </a:xfrm>
          <a:prstGeom prst="rect">
            <a:avLst/>
          </a:prstGeom>
          <a:solidFill>
            <a:schemeClr val="bg1"/>
          </a:solidFill>
          <a:ln>
            <a:solidFill>
              <a:srgbClr val="EEC83E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/>
              <a:t>Координация – Колледж спортивной подготовки Пермского края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757999" y="648866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12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0095827"/>
              </p:ext>
            </p:extLst>
          </p:nvPr>
        </p:nvGraphicFramePr>
        <p:xfrm>
          <a:off x="179512" y="843410"/>
          <a:ext cx="8964488" cy="54750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6058"/>
                <a:gridCol w="5598430"/>
              </a:tblGrid>
              <a:tr h="54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smtClean="0">
                          <a:latin typeface="+mn-lt"/>
                          <a:ea typeface="Calibri"/>
                          <a:cs typeface="Times New Roman"/>
                        </a:rPr>
                        <a:t>Городской округ Пермь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МКУ «Городской спортивно-культурный комплекс» </a:t>
                      </a:r>
                      <a:r>
                        <a:rPr lang="ru-RU" sz="1500" dirty="0" smtClean="0">
                          <a:latin typeface="+mn-lt"/>
                          <a:ea typeface="Calibri"/>
                          <a:cs typeface="Times New Roman"/>
                        </a:rPr>
                        <a:t>г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. Пермь, ул. 25 Октября, 17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366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Городской округ Березники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МБОУ ДОД «ДЮСШ «Темп» г. Березники, ул. Ломоносова,113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309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Городской округ Лысьва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МБОУ ДОД «ДЮСШ»,г. Лысьва, ул. Ленина, 2а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3489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ЗАТО Звёздный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МБОУ ДОД ДЮСШ «Олимп» </a:t>
                      </a:r>
                      <a:r>
                        <a:rPr lang="ru-RU" sz="1500" dirty="0" smtClean="0">
                          <a:latin typeface="+mn-lt"/>
                          <a:ea typeface="Calibri"/>
                          <a:cs typeface="Times New Roman"/>
                        </a:rPr>
                        <a:t>п.Звездный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, ул. Ленина, 9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316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Горнозаводский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МБОУ ДОД «СДЮСШОР» г. Горнозаводск ул. Свердлова, 59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3594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Кудымкарский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ДСЮШ с. </a:t>
                      </a: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Верх-Иньва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, ул. Старцева,1 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358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Куединский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МБОУ ДОД «ДЮСШ», п. Куеда, ул. Луговая,, 4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353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Верещагинский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ДОД  «Детский оздоровительно-образовательный (профильный) центр «Спутник». 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54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Нытвенский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Отдел по культуре, физкультуре, спорту и молодежной политики администрации района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2768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Ординский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МБУ ФОК «Золотая Орда» с. Орда, ул. Трактовая, 2б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2768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Осинский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МБУ ДОД «ДЮСШ», г. Оса, ул. Советская, 45а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54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Пермский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МУ физкультуры и спорта «</a:t>
                      </a: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Красава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» </a:t>
                      </a:r>
                      <a:r>
                        <a:rPr lang="ru-RU" sz="1500" dirty="0" smtClean="0">
                          <a:latin typeface="+mn-lt"/>
                          <a:ea typeface="Calibri"/>
                          <a:cs typeface="Times New Roman"/>
                        </a:rPr>
                        <a:t> д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Кондратово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, ул. К.Маркса, 1в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2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Соликамский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МБОУ ДОД «ДЮСШ «Синергия» с. </a:t>
                      </a:r>
                      <a:r>
                        <a:rPr lang="ru-RU" sz="1500" dirty="0" err="1">
                          <a:latin typeface="+mn-lt"/>
                          <a:ea typeface="Calibri"/>
                          <a:cs typeface="Times New Roman"/>
                        </a:rPr>
                        <a:t>Тохтуево</a:t>
                      </a: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 ул. Молодежная, 5а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</a:tr>
              <a:tr h="2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latin typeface="+mn-lt"/>
                          <a:ea typeface="Calibri"/>
                          <a:cs typeface="Times New Roman"/>
                        </a:rPr>
                        <a:t>Чайковский муниципальный район </a:t>
                      </a:r>
                      <a:endParaRPr lang="en-GB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127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Отдел физической культуры и спорта администрации Чайковского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муниципального 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района</a:t>
                      </a: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1740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57625" y="980728"/>
            <a:ext cx="1656184" cy="71508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rgbClr val="EEC83E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«ГТО»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http://novostink.ru/uploads/posts/2014-02/1392978157_1361866713_642690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222909"/>
            <a:ext cx="2261459" cy="1310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843918" y="64886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7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52237" y="4552301"/>
            <a:ext cx="2390518" cy="861774"/>
          </a:xfrm>
          <a:prstGeom prst="rect">
            <a:avLst/>
          </a:prstGeom>
          <a:solidFill>
            <a:schemeClr val="bg1"/>
          </a:solidFill>
          <a:ln w="28575">
            <a:solidFill>
              <a:srgbClr val="EEC8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III</a:t>
            </a:r>
            <a:r>
              <a:rPr lang="en-US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004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500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</a:t>
            </a:r>
            <a:r>
              <a:rPr lang="ru-RU" sz="1500" dirty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испытаний (тесты) и </a:t>
            </a:r>
            <a:r>
              <a:rPr lang="ru-RU" sz="1500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нормативы</a:t>
            </a:r>
            <a:endParaRPr lang="ru-RU" sz="1500" dirty="0">
              <a:solidFill>
                <a:srgbClr val="004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>
            <a:stCxn id="10" idx="2"/>
            <a:endCxn id="4" idx="0"/>
          </p:cNvCxnSpPr>
          <p:nvPr/>
        </p:nvCxnSpPr>
        <p:spPr>
          <a:xfrm>
            <a:off x="4085717" y="1695817"/>
            <a:ext cx="3761779" cy="28564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987824" y="2763689"/>
            <a:ext cx="3528392" cy="2816156"/>
          </a:xfrm>
          <a:prstGeom prst="rect">
            <a:avLst/>
          </a:prstGeom>
          <a:solidFill>
            <a:schemeClr val="bg1"/>
          </a:solidFill>
          <a:ln w="28575">
            <a:solidFill>
              <a:srgbClr val="EEC8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II</a:t>
            </a:r>
            <a:r>
              <a:rPr lang="en-US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004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500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</a:t>
            </a:r>
            <a:r>
              <a:rPr lang="ru-RU" sz="1500" dirty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оценке уровня знаний и умений в области физической культуры и </a:t>
            </a:r>
            <a:r>
              <a:rPr lang="ru-RU" sz="1500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Гигиена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методики самостоятельных занятий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 развития физической культуры и спорта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практические навыки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Выполнение обязательно для получения знака отличия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 стрелкой 24"/>
          <p:cNvCxnSpPr>
            <a:stCxn id="10" idx="2"/>
            <a:endCxn id="22" idx="0"/>
          </p:cNvCxnSpPr>
          <p:nvPr/>
        </p:nvCxnSpPr>
        <p:spPr>
          <a:xfrm>
            <a:off x="4085717" y="1695817"/>
            <a:ext cx="666303" cy="106787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5497" y="2060848"/>
            <a:ext cx="2841100" cy="1523494"/>
          </a:xfrm>
          <a:prstGeom prst="rect">
            <a:avLst/>
          </a:prstGeom>
          <a:solidFill>
            <a:schemeClr val="bg1"/>
          </a:solidFill>
          <a:ln w="28575">
            <a:solidFill>
              <a:srgbClr val="EEC8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</a:t>
            </a:r>
            <a:r>
              <a:rPr lang="en-US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4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00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                  </a:t>
            </a:r>
            <a:r>
              <a:rPr lang="ru-RU" sz="1500" dirty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недельному двигательному </a:t>
            </a:r>
            <a:r>
              <a:rPr lang="ru-RU" sz="1500" dirty="0" smtClean="0">
                <a:solidFill>
                  <a:srgbClr val="004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минимальный объем двигательных упражнений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>
            <a:stCxn id="10" idx="2"/>
            <a:endCxn id="30" idx="0"/>
          </p:cNvCxnSpPr>
          <p:nvPr/>
        </p:nvCxnSpPr>
        <p:spPr>
          <a:xfrm flipH="1">
            <a:off x="1456047" y="1695817"/>
            <a:ext cx="2629670" cy="36503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31227" y="116632"/>
            <a:ext cx="5763472" cy="71508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rgbClr val="EEC83E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 комплекса «ГТО»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47780" y="5733256"/>
            <a:ext cx="8896220" cy="338554"/>
          </a:xfrm>
          <a:prstGeom prst="rect">
            <a:avLst/>
          </a:prstGeom>
          <a:ln>
            <a:solidFill>
              <a:srgbClr val="EEC83E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u="sng" dirty="0" smtClean="0">
                <a:cs typeface="Arial" panose="020B0604020202020204" pitchFamily="34" charset="0"/>
              </a:rPr>
              <a:t>Утверждены </a:t>
            </a:r>
            <a:r>
              <a:rPr lang="ru-RU" sz="1600" b="1" u="sng" dirty="0">
                <a:cs typeface="Arial" panose="020B0604020202020204" pitchFamily="34" charset="0"/>
              </a:rPr>
              <a:t>приказом Министерства спорта Российской Федерации от 08 июля 2014 г. № </a:t>
            </a:r>
            <a:r>
              <a:rPr lang="ru-RU" sz="1600" b="1" u="sng" dirty="0" smtClean="0">
                <a:cs typeface="Arial" panose="020B0604020202020204" pitchFamily="34" charset="0"/>
              </a:rPr>
              <a:t>575</a:t>
            </a:r>
            <a:endParaRPr lang="ru-RU" dirty="0"/>
          </a:p>
        </p:txBody>
      </p:sp>
      <p:pic>
        <p:nvPicPr>
          <p:cNvPr id="2050" name="Picture 2" descr="&amp;Ocy;&amp;tcy;&amp;kcy;&amp;rcy;&amp;ycy;&amp;tcy;&amp;icy;&amp;iecy; &amp;scy;&amp;ocy;&amp;rcy;&amp;iecy;&amp;vcy;&amp;ncy;&amp;ocy;&amp;vcy;&amp;acy;&amp;ncy;&amp;icy;&amp;jcy; &amp;Bcy;&amp;Ucy;&amp;Dcy;&amp;SOFTcy; &amp;Gcy;&amp;Ocy;&amp;Tcy;&amp;Ocy;&amp;Vcy; &amp;Kcy; &amp;Tcy;&amp;Rcy;&amp;Ucy;&amp;Dcy;&amp;Ucy; &amp;Icy; &amp;Ocy;&amp;Bcy;&amp;Ocy;&amp;Rcy;&amp;Ocy;&amp;Ncy;&amp;IEcy; &amp;Fcy;&amp;ocy;&amp;tcy;&amp;ocy;&amp;khcy;&amp;rcy;&amp;ocy;&amp;ncy;&amp;icy;&amp;kcy;&amp;icy; &amp;CHcy;&amp;iecy;&amp;lcy;&amp;yacy;&amp;bcy;&amp;icy;&amp;ncy;&amp;scy;&amp;kcy;&amp;acy;. LentaChe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977" b="8154"/>
          <a:stretch/>
        </p:blipFill>
        <p:spPr bwMode="auto">
          <a:xfrm>
            <a:off x="323528" y="3861048"/>
            <a:ext cx="2082471" cy="1553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403648" y="6237312"/>
            <a:ext cx="6192688" cy="523220"/>
          </a:xfrm>
          <a:prstGeom prst="rect">
            <a:avLst/>
          </a:prstGeom>
          <a:ln>
            <a:solidFill>
              <a:srgbClr val="EEC83E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Интернет-портал  Комплекса ГТО – </a:t>
            </a:r>
            <a:r>
              <a:rPr lang="en-US" sz="2800" u="sng" dirty="0" smtClean="0">
                <a:solidFill>
                  <a:srgbClr val="C00000"/>
                </a:solidFill>
              </a:rPr>
              <a:t>www.gto.ru</a:t>
            </a:r>
            <a:endParaRPr lang="ru-RU" sz="2800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7491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23351" y="293290"/>
            <a:ext cx="3250284" cy="613053"/>
          </a:xfrm>
          <a:prstGeom prst="round2Same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rgbClr val="EEC83E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Принципы «4Д»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1124744"/>
            <a:ext cx="3240360" cy="510778"/>
          </a:xfrm>
          <a:prstGeom prst="roundRect">
            <a:avLst/>
          </a:prstGeom>
          <a:ln>
            <a:solidFill>
              <a:srgbClr val="EEC83E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1.Добровольность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4407" y="1997485"/>
            <a:ext cx="2592288" cy="43088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2. Доступность</a:t>
            </a:r>
            <a:endParaRPr lang="ru-RU" sz="22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4407" y="2666268"/>
            <a:ext cx="2592288" cy="43088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3. Доступ врача</a:t>
            </a:r>
            <a:endParaRPr lang="ru-RU" sz="22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4407" y="3370190"/>
            <a:ext cx="2592288" cy="43088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4. Для здоровья</a:t>
            </a:r>
            <a:endParaRPr lang="ru-RU" sz="22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292606" y="1268804"/>
            <a:ext cx="144016" cy="40324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7236296" y="1215070"/>
            <a:ext cx="144016" cy="40861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843918" y="64886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336640" y="2453638"/>
            <a:ext cx="1" cy="21263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348493" y="3108041"/>
            <a:ext cx="1" cy="21263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4333551" y="1709453"/>
            <a:ext cx="1" cy="21263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032" y="9012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7478749" y="1305039"/>
            <a:ext cx="1538526" cy="1367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7467476" y="3487717"/>
            <a:ext cx="1561071" cy="1342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7" cstate="print"/>
          <a:srcRect l="17578" t="16875" r="66602" b="11377"/>
          <a:stretch>
            <a:fillRect/>
          </a:stretch>
        </p:blipFill>
        <p:spPr bwMode="auto">
          <a:xfrm>
            <a:off x="179512" y="1183334"/>
            <a:ext cx="1005432" cy="3646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 descr="&amp;Gcy;&amp;ocy;&amp;scy;&amp;tcy;&amp;icy;&amp;ncy;&amp;icy;&amp;tscy;&amp;acy; &quot;&amp;Acy;&amp;tcy;&amp;ocy;&amp;mcy;&amp;mcy;&amp;acy;&amp;shcy;&quot; - &amp;Ncy;&amp;ocy;&amp;vcy;&amp;ocy;&amp;scy;&amp;tcy;&amp;icy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9" y="4430542"/>
            <a:ext cx="2462846" cy="1636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39993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3592" y="0"/>
            <a:ext cx="5165353" cy="980728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8575">
            <a:solidFill>
              <a:srgbClr val="EEC83E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Этапы внедрения комплекса в Пермском крае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0" y="2251812"/>
            <a:ext cx="2901618" cy="2019101"/>
          </a:xfrm>
          <a:prstGeom prst="rect">
            <a:avLst/>
          </a:prstGeom>
          <a:solidFill>
            <a:schemeClr val="bg1"/>
          </a:solidFill>
          <a:ln>
            <a:solidFill>
              <a:srgbClr val="EEC83E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 fontScale="625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900" b="1" dirty="0"/>
              <a:t>Экспериментальный этап</a:t>
            </a:r>
          </a:p>
          <a:p>
            <a:pPr marL="0" indent="0" algn="ctr">
              <a:buNone/>
            </a:pPr>
            <a:r>
              <a:rPr lang="ru-RU" sz="2900" b="1" dirty="0"/>
              <a:t>(</a:t>
            </a:r>
            <a:r>
              <a:rPr lang="ru-RU" sz="2900" b="1" dirty="0" err="1" smtClean="0"/>
              <a:t>апробационный</a:t>
            </a:r>
            <a:r>
              <a:rPr lang="ru-RU" sz="2900" b="1" dirty="0" smtClean="0"/>
              <a:t>)</a:t>
            </a:r>
            <a:endParaRPr lang="en-US" sz="2900" b="1" dirty="0"/>
          </a:p>
          <a:p>
            <a:pPr marL="0" indent="0">
              <a:buNone/>
            </a:pPr>
            <a:endParaRPr lang="ru-RU" sz="2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Подготовка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Проведение пробного тестирования в образовательных организациях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98338" y="2636912"/>
            <a:ext cx="3082788" cy="2376264"/>
          </a:xfrm>
          <a:prstGeom prst="rect">
            <a:avLst/>
          </a:prstGeom>
          <a:solidFill>
            <a:schemeClr val="bg1"/>
          </a:solidFill>
          <a:ln>
            <a:solidFill>
              <a:srgbClr val="EEC83E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 anchorCtr="0">
            <a:normAutofit fontScale="25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7200" b="1" dirty="0" smtClean="0"/>
              <a:t>Этап </a:t>
            </a:r>
            <a:r>
              <a:rPr lang="ru-RU" sz="7200" b="1" dirty="0"/>
              <a:t>внедрения в образовательных организациях</a:t>
            </a:r>
          </a:p>
          <a:p>
            <a:pPr marL="268288" indent="-268288">
              <a:buFont typeface="Wingdings" panose="05000000000000000000" pitchFamily="2" charset="2"/>
              <a:buChar char="Ø"/>
            </a:pPr>
            <a:r>
              <a:rPr lang="ru-RU" sz="6400" dirty="0" smtClean="0"/>
              <a:t>Проведение </a:t>
            </a:r>
            <a:r>
              <a:rPr lang="ru-RU" sz="6400" dirty="0"/>
              <a:t>тестирования </a:t>
            </a:r>
            <a:r>
              <a:rPr lang="ru-RU" sz="6400" dirty="0" smtClean="0"/>
              <a:t>обучающихся всех </a:t>
            </a:r>
            <a:r>
              <a:rPr lang="ru-RU" sz="6400" dirty="0"/>
              <a:t>образовательных организациях Пермского </a:t>
            </a:r>
            <a:r>
              <a:rPr lang="ru-RU" sz="6400" dirty="0" smtClean="0"/>
              <a:t>края</a:t>
            </a:r>
          </a:p>
          <a:p>
            <a:pPr marL="268288" indent="-268288">
              <a:buNone/>
            </a:pPr>
            <a:endParaRPr lang="ru-RU" sz="6400" dirty="0" smtClean="0"/>
          </a:p>
          <a:p>
            <a:pPr marL="268288" indent="-268288" algn="ctr">
              <a:buNone/>
            </a:pPr>
            <a:r>
              <a:rPr lang="en-US" sz="6400" b="1" dirty="0" smtClean="0"/>
              <a:t>[</a:t>
            </a:r>
            <a:r>
              <a:rPr lang="ru-RU" sz="6400" b="1" dirty="0" smtClean="0"/>
              <a:t>Школы, СПО, ВУЗы</a:t>
            </a:r>
            <a:r>
              <a:rPr lang="en-US" sz="6400" b="1" dirty="0" smtClean="0"/>
              <a:t>]</a:t>
            </a:r>
            <a:endParaRPr lang="ru-RU" sz="6400" b="1" dirty="0" smtClean="0"/>
          </a:p>
          <a:p>
            <a:pPr marL="268288" indent="-268288">
              <a:buNone/>
            </a:pPr>
            <a:endParaRPr lang="ru-RU" sz="64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156176" y="3383440"/>
            <a:ext cx="2987824" cy="2013755"/>
          </a:xfrm>
          <a:prstGeom prst="rect">
            <a:avLst/>
          </a:prstGeom>
          <a:solidFill>
            <a:schemeClr val="bg1"/>
          </a:solidFill>
          <a:ln>
            <a:solidFill>
              <a:srgbClr val="EEC83E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800" b="1" dirty="0" smtClean="0"/>
          </a:p>
          <a:p>
            <a:pPr marL="0" indent="0" algn="ctr">
              <a:buNone/>
            </a:pPr>
            <a:endParaRPr lang="ru-RU" sz="1800" b="1" dirty="0"/>
          </a:p>
          <a:p>
            <a:pPr marL="0" indent="0" algn="ctr">
              <a:buNone/>
            </a:pPr>
            <a:r>
              <a:rPr lang="ru-RU" sz="1800" b="1" dirty="0" smtClean="0"/>
              <a:t>Этап повсеместного внедрения для всех категорий граждан</a:t>
            </a:r>
            <a:endParaRPr lang="ru-RU" sz="1800" b="1" dirty="0"/>
          </a:p>
          <a:p>
            <a:pPr marL="0" indent="0" algn="ctr">
              <a:buNone/>
            </a:pPr>
            <a:endParaRPr lang="ru-RU" sz="3600" b="1" dirty="0"/>
          </a:p>
        </p:txBody>
      </p:sp>
      <p:pic>
        <p:nvPicPr>
          <p:cNvPr id="12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-1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97362" y="1412776"/>
            <a:ext cx="1296144" cy="861774"/>
          </a:xfrm>
          <a:prstGeom prst="rect">
            <a:avLst/>
          </a:prstGeom>
          <a:solidFill>
            <a:schemeClr val="bg1"/>
          </a:solidFill>
          <a:ln w="19050">
            <a:solidFill>
              <a:srgbClr val="EEC83E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 этап</a:t>
            </a:r>
          </a:p>
          <a:p>
            <a:r>
              <a:rPr lang="ru-RU" sz="2200" dirty="0" smtClean="0"/>
              <a:t>2015 год</a:t>
            </a:r>
            <a:endParaRPr lang="ru-RU" sz="2200" dirty="0"/>
          </a:p>
        </p:txBody>
      </p:sp>
      <p:sp>
        <p:nvSpPr>
          <p:cNvPr id="17" name="TextBox 16"/>
          <p:cNvSpPr txBox="1"/>
          <p:nvPr/>
        </p:nvSpPr>
        <p:spPr>
          <a:xfrm>
            <a:off x="3851920" y="1772816"/>
            <a:ext cx="1205010" cy="861774"/>
          </a:xfrm>
          <a:prstGeom prst="rect">
            <a:avLst/>
          </a:prstGeom>
          <a:solidFill>
            <a:schemeClr val="bg1"/>
          </a:solidFill>
          <a:ln w="19050">
            <a:solidFill>
              <a:srgbClr val="EEC83E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/>
              <a:t>2 этап</a:t>
            </a:r>
          </a:p>
          <a:p>
            <a:r>
              <a:rPr lang="ru-RU" sz="2200" dirty="0" smtClean="0"/>
              <a:t>2016 год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78741" y="2560210"/>
            <a:ext cx="1205010" cy="861774"/>
          </a:xfrm>
          <a:prstGeom prst="rect">
            <a:avLst/>
          </a:prstGeom>
          <a:solidFill>
            <a:schemeClr val="bg1"/>
          </a:solidFill>
          <a:ln w="19050">
            <a:solidFill>
              <a:srgbClr val="EEC83E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/>
              <a:t>3 этап</a:t>
            </a:r>
          </a:p>
          <a:p>
            <a:r>
              <a:rPr lang="ru-RU" sz="2200" dirty="0" smtClean="0"/>
              <a:t>2017 год</a:t>
            </a: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05007" y="6472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95536" y="6309320"/>
            <a:ext cx="8019845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u="sng" dirty="0" smtClean="0">
                <a:cs typeface="Arial" panose="020B0604020202020204" pitchFamily="34" charset="0"/>
              </a:rPr>
              <a:t>В соответствии с распоряжением губернатора Пермского края от 30.07.2014г. №157-р</a:t>
            </a:r>
            <a:endParaRPr lang="ru-RU" dirty="0"/>
          </a:p>
        </p:txBody>
      </p:sp>
      <p:pic>
        <p:nvPicPr>
          <p:cNvPr id="13" name="Рисунок 1" descr="ГТО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013176"/>
            <a:ext cx="509600" cy="5040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Рисунок 1" descr="ГТО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6446" y="5366614"/>
            <a:ext cx="509600" cy="5040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03671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966" y="1196752"/>
            <a:ext cx="7704856" cy="4608512"/>
          </a:xfrm>
          <a:solidFill>
            <a:schemeClr val="bg1"/>
          </a:solidFill>
          <a:ln>
            <a:solidFill>
              <a:srgbClr val="EEC83E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sz="2600" dirty="0"/>
              <a:t>Город </a:t>
            </a:r>
            <a:r>
              <a:rPr lang="ru-RU" sz="2600" dirty="0" smtClean="0"/>
              <a:t>Пермь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2. Город </a:t>
            </a:r>
            <a:r>
              <a:rPr lang="ru-RU" sz="2600" dirty="0" smtClean="0"/>
              <a:t>Березники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3. </a:t>
            </a:r>
            <a:r>
              <a:rPr lang="ru-RU" sz="2600" dirty="0" err="1"/>
              <a:t>Лысьвенский</a:t>
            </a:r>
            <a:r>
              <a:rPr lang="ru-RU" sz="2600" dirty="0"/>
              <a:t> городской </a:t>
            </a:r>
            <a:r>
              <a:rPr lang="ru-RU" sz="2600" dirty="0" smtClean="0"/>
              <a:t>округ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4. Городской округ закрытое административно-территориальное</a:t>
            </a:r>
          </a:p>
          <a:p>
            <a:pPr marL="0" indent="0">
              <a:buNone/>
            </a:pPr>
            <a:r>
              <a:rPr lang="ru-RU" sz="2600" dirty="0"/>
              <a:t>образование Звездный Пермского </a:t>
            </a:r>
            <a:r>
              <a:rPr lang="ru-RU" sz="2600" dirty="0" smtClean="0"/>
              <a:t>края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5. Горнозаводский муниципальный район Пермского </a:t>
            </a:r>
            <a:r>
              <a:rPr lang="ru-RU" sz="2600" dirty="0" smtClean="0"/>
              <a:t>края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6. </a:t>
            </a:r>
            <a:r>
              <a:rPr lang="ru-RU" sz="2600" dirty="0" err="1"/>
              <a:t>Кудымкарский</a:t>
            </a:r>
            <a:r>
              <a:rPr lang="ru-RU" sz="2600" dirty="0"/>
              <a:t> муниципальный </a:t>
            </a:r>
            <a:r>
              <a:rPr lang="ru-RU" sz="2600" dirty="0" smtClean="0"/>
              <a:t>район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7. Муниципальное образование </a:t>
            </a:r>
            <a:r>
              <a:rPr lang="ru-RU" sz="2600" dirty="0" smtClean="0"/>
              <a:t>«</a:t>
            </a:r>
            <a:r>
              <a:rPr lang="ru-RU" sz="2600" dirty="0" err="1" smtClean="0"/>
              <a:t>Куединский</a:t>
            </a:r>
            <a:r>
              <a:rPr lang="ru-RU" sz="2600" dirty="0" smtClean="0"/>
              <a:t> район»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8. Муниципальное образование </a:t>
            </a:r>
            <a:r>
              <a:rPr lang="ru-RU" sz="2600" dirty="0" smtClean="0"/>
              <a:t>«</a:t>
            </a:r>
            <a:r>
              <a:rPr lang="ru-RU" sz="2600" dirty="0" err="1" smtClean="0"/>
              <a:t>Верещагинский</a:t>
            </a:r>
            <a:r>
              <a:rPr lang="ru-RU" sz="2600" dirty="0" smtClean="0"/>
              <a:t> </a:t>
            </a:r>
            <a:r>
              <a:rPr lang="ru-RU" sz="2600" dirty="0"/>
              <a:t>муниципальный район</a:t>
            </a:r>
          </a:p>
          <a:p>
            <a:pPr marL="0" indent="0">
              <a:buNone/>
            </a:pPr>
            <a:r>
              <a:rPr lang="ru-RU" sz="2600" dirty="0"/>
              <a:t>Пермского </a:t>
            </a:r>
            <a:r>
              <a:rPr lang="ru-RU" sz="2600" dirty="0" smtClean="0"/>
              <a:t>края»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9. </a:t>
            </a:r>
            <a:r>
              <a:rPr lang="ru-RU" sz="2600" dirty="0" err="1"/>
              <a:t>Нытвенский</a:t>
            </a:r>
            <a:r>
              <a:rPr lang="ru-RU" sz="2600" dirty="0"/>
              <a:t> муниципальный </a:t>
            </a:r>
            <a:r>
              <a:rPr lang="ru-RU" sz="2600" dirty="0" smtClean="0"/>
              <a:t>район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10. </a:t>
            </a:r>
            <a:r>
              <a:rPr lang="ru-RU" sz="2600" dirty="0" err="1"/>
              <a:t>Ординский</a:t>
            </a:r>
            <a:r>
              <a:rPr lang="ru-RU" sz="2600" dirty="0"/>
              <a:t> муниципальный </a:t>
            </a:r>
            <a:r>
              <a:rPr lang="ru-RU" sz="2600" dirty="0" smtClean="0"/>
              <a:t>район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11. </a:t>
            </a:r>
            <a:r>
              <a:rPr lang="ru-RU" sz="2600" dirty="0" err="1"/>
              <a:t>Осинский</a:t>
            </a:r>
            <a:r>
              <a:rPr lang="ru-RU" sz="2600" dirty="0"/>
              <a:t> муниципальный </a:t>
            </a:r>
            <a:r>
              <a:rPr lang="ru-RU" sz="2600" dirty="0" smtClean="0"/>
              <a:t>район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12. Пермский муниципальный </a:t>
            </a:r>
            <a:r>
              <a:rPr lang="ru-RU" sz="2600" dirty="0" smtClean="0"/>
              <a:t>район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13. Соликамский муниципальный район Пермского </a:t>
            </a:r>
            <a:r>
              <a:rPr lang="ru-RU" sz="2600" dirty="0" smtClean="0"/>
              <a:t>края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14. Чайковский муниципальный </a:t>
            </a:r>
            <a:r>
              <a:rPr lang="ru-RU" sz="2600" dirty="0" smtClean="0"/>
              <a:t>район</a:t>
            </a:r>
            <a:endParaRPr lang="ru-RU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-196"/>
            <a:ext cx="7092280" cy="1021556"/>
          </a:xfrm>
          <a:prstGeom prst="roundRect">
            <a:avLst/>
          </a:prstGeom>
          <a:ln>
            <a:solidFill>
              <a:srgbClr val="EEC83E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Муниципальных образования </a:t>
            </a:r>
            <a:r>
              <a:rPr lang="ru-RU" b="1" dirty="0"/>
              <a:t>Пермского края,</a:t>
            </a:r>
            <a:br>
              <a:rPr lang="ru-RU" b="1" dirty="0"/>
            </a:br>
            <a:r>
              <a:rPr lang="ru-RU" b="1" dirty="0" smtClean="0"/>
              <a:t>осуществляющие организационно-экспериментальную апробацию внедрения Комплекса ГТО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4167" y="5974595"/>
            <a:ext cx="8664002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u="sng" dirty="0" smtClean="0">
                <a:cs typeface="Arial" panose="020B0604020202020204" pitchFamily="34" charset="0"/>
              </a:rPr>
              <a:t>В соответствии с постановлением Правительства Пермского края от 05.12.2014г. №1407-п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805007" y="6472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891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Скругленный прямоугольник 65"/>
          <p:cNvSpPr/>
          <p:nvPr/>
        </p:nvSpPr>
        <p:spPr>
          <a:xfrm>
            <a:off x="668080" y="5241881"/>
            <a:ext cx="8266800" cy="143145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138435" y="1772816"/>
            <a:ext cx="3089749" cy="29523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131840" y="1124744"/>
            <a:ext cx="2924874" cy="33855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Координационный совет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843918" y="64886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8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606045" y="2096696"/>
            <a:ext cx="2118049" cy="892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Министерство физической 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культуры 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и спорта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5896" y="3602871"/>
            <a:ext cx="2088232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Региональный оператор</a:t>
            </a:r>
          </a:p>
          <a:p>
            <a:pPr algn="ctr"/>
            <a:r>
              <a:rPr lang="ru-RU" sz="1100" i="1" dirty="0" smtClean="0">
                <a:latin typeface="Arial" pitchFamily="34" charset="0"/>
                <a:cs typeface="Arial" pitchFamily="34" charset="0"/>
              </a:rPr>
              <a:t>Колледж  спортивной подготовки </a:t>
            </a:r>
          </a:p>
          <a:p>
            <a:pPr algn="ctr"/>
            <a:r>
              <a:rPr lang="ru-RU" sz="1100" i="1" dirty="0" smtClean="0"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72200" y="3429000"/>
            <a:ext cx="2627109" cy="6001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АИС ГТО</a:t>
            </a:r>
          </a:p>
          <a:p>
            <a:pPr algn="ctr"/>
            <a:r>
              <a:rPr lang="en-US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www.gto.ru</a:t>
            </a:r>
            <a:endParaRPr lang="ru-RU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24432" y="3032757"/>
            <a:ext cx="2481276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Министерство образования и науки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571" y="1988974"/>
            <a:ext cx="2488256" cy="5539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Министерство здравоохранения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0571" y="3363390"/>
            <a:ext cx="2480296" cy="7848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Министерство промышленности и предпринимательства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0571" y="2571302"/>
            <a:ext cx="2481276" cy="7848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Министерство территориального развития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Стрелка вниз 44"/>
          <p:cNvSpPr/>
          <p:nvPr/>
        </p:nvSpPr>
        <p:spPr>
          <a:xfrm>
            <a:off x="4644008" y="1484784"/>
            <a:ext cx="145787" cy="255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войная стрелка вверх/вниз 45"/>
          <p:cNvSpPr/>
          <p:nvPr/>
        </p:nvSpPr>
        <p:spPr>
          <a:xfrm>
            <a:off x="4644008" y="4775279"/>
            <a:ext cx="144016" cy="36004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2562736" y="5233174"/>
            <a:ext cx="4104456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Муниципальные образования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Двойная стрелка влево/вправо 48"/>
          <p:cNvSpPr/>
          <p:nvPr/>
        </p:nvSpPr>
        <p:spPr>
          <a:xfrm>
            <a:off x="5868144" y="3861048"/>
            <a:ext cx="486755" cy="12311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1227742" y="6193954"/>
            <a:ext cx="1296144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Школы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688603" y="6193954"/>
            <a:ext cx="1296144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ВУЗы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598158" y="6209342"/>
            <a:ext cx="1368152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Предприятия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148598" y="6224731"/>
            <a:ext cx="1445136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Организации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157998" y="6193954"/>
            <a:ext cx="1296144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ССУЗы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95736" y="14318"/>
            <a:ext cx="4387512" cy="476726"/>
          </a:xfrm>
          <a:prstGeom prst="roundRect">
            <a:avLst/>
          </a:prstGeom>
          <a:ln>
            <a:solidFill>
              <a:srgbClr val="EEC83E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Региональный уровень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15816" y="476672"/>
            <a:ext cx="3202939" cy="5278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организации работы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500"/>
              </a:lnSpc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Пермском крае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04425" y="5628764"/>
            <a:ext cx="2835198" cy="3231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Центры тестирования</a:t>
            </a:r>
            <a:endParaRPr lang="ru-RU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Двойная стрелка влево/вправо 38"/>
          <p:cNvSpPr/>
          <p:nvPr/>
        </p:nvSpPr>
        <p:spPr>
          <a:xfrm>
            <a:off x="2637490" y="2969298"/>
            <a:ext cx="413300" cy="12691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38095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700808"/>
            <a:ext cx="8640960" cy="3016210"/>
          </a:xfrm>
          <a:prstGeom prst="rect">
            <a:avLst/>
          </a:prstGeom>
          <a:ln w="28575">
            <a:solidFill>
              <a:srgbClr val="004A82"/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ru-RU" sz="1900" dirty="0" smtClean="0">
                <a:latin typeface="+mn-lt"/>
                <a:cs typeface="Arial" panose="020B0604020202020204" pitchFamily="34" charset="0"/>
              </a:rPr>
              <a:t>Пропаганда Комплекса ГТО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900" dirty="0" smtClean="0">
                <a:latin typeface="+mn-lt"/>
                <a:cs typeface="Arial" panose="020B0604020202020204" pitchFamily="34" charset="0"/>
              </a:rPr>
              <a:t>Создание спортивных клубов </a:t>
            </a:r>
            <a:r>
              <a:rPr lang="ru-RU" sz="1900" dirty="0">
                <a:latin typeface="+mn-lt"/>
                <a:cs typeface="Arial" panose="020B0604020202020204" pitchFamily="34" charset="0"/>
              </a:rPr>
              <a:t>для подготовки </a:t>
            </a:r>
            <a:r>
              <a:rPr lang="ru-RU" sz="1900" dirty="0" smtClean="0">
                <a:latin typeface="+mn-lt"/>
                <a:cs typeface="Arial" panose="020B0604020202020204" pitchFamily="34" charset="0"/>
              </a:rPr>
              <a:t>граждан                                                 к </a:t>
            </a:r>
            <a:r>
              <a:rPr lang="ru-RU" sz="1900" dirty="0">
                <a:latin typeface="+mn-lt"/>
                <a:cs typeface="Arial" panose="020B0604020202020204" pitchFamily="34" charset="0"/>
              </a:rPr>
              <a:t>выполнению </a:t>
            </a:r>
            <a:r>
              <a:rPr lang="ru-RU" sz="1900" dirty="0" smtClean="0">
                <a:latin typeface="+mn-lt"/>
                <a:cs typeface="Arial" panose="020B0604020202020204" pitchFamily="34" charset="0"/>
              </a:rPr>
              <a:t>испытаний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ru-RU" sz="1900" dirty="0" smtClean="0">
                <a:latin typeface="+mn-lt"/>
                <a:cs typeface="Arial" panose="020B0604020202020204" pitchFamily="34" charset="0"/>
              </a:rPr>
              <a:t>Обустройство </a:t>
            </a:r>
            <a:r>
              <a:rPr lang="ru-RU" sz="1900" dirty="0">
                <a:latin typeface="+mn-lt"/>
                <a:cs typeface="Arial" panose="020B0604020202020204" pitchFamily="34" charset="0"/>
              </a:rPr>
              <a:t>спортивных </a:t>
            </a:r>
            <a:r>
              <a:rPr lang="ru-RU" sz="1900" dirty="0" smtClean="0">
                <a:latin typeface="+mn-lt"/>
                <a:cs typeface="Arial" panose="020B0604020202020204" pitchFamily="34" charset="0"/>
              </a:rPr>
              <a:t>площадок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ru-RU" sz="1900" dirty="0" smtClean="0">
                <a:latin typeface="+mn-lt"/>
                <a:cs typeface="Arial" panose="020B0604020202020204" pitchFamily="34" charset="0"/>
              </a:rPr>
              <a:t>Создание центров тестирования</a:t>
            </a:r>
            <a:r>
              <a:rPr lang="en-US" sz="1900" dirty="0" smtClean="0">
                <a:latin typeface="+mn-lt"/>
                <a:cs typeface="Arial" panose="020B0604020202020204" pitchFamily="34" charset="0"/>
              </a:rPr>
              <a:t>  </a:t>
            </a:r>
            <a:endParaRPr lang="ru-RU" sz="1900" dirty="0" smtClean="0">
              <a:latin typeface="+mn-lt"/>
              <a:cs typeface="Arial" panose="020B060402020202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ru-RU" sz="1900" dirty="0" smtClean="0">
                <a:latin typeface="+mn-lt"/>
                <a:cs typeface="Arial" panose="020B0604020202020204" pitchFamily="34" charset="0"/>
              </a:rPr>
              <a:t>Организация и проведение мероприятий по тестированию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1981" y="44624"/>
            <a:ext cx="5184576" cy="51077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Муниципальный уровень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781250" y="64886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24128" y="2962187"/>
            <a:ext cx="2736304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500" b="1" dirty="0" smtClean="0"/>
              <a:t>Методические рекомендации от 1 декабря 2014 года</a:t>
            </a:r>
            <a:endParaRPr lang="ru-RU" sz="1500" b="1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4645120" y="3819313"/>
            <a:ext cx="865116" cy="915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724128" y="3633910"/>
            <a:ext cx="2736304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500" b="1" dirty="0" smtClean="0"/>
              <a:t>приказ </a:t>
            </a:r>
            <a:r>
              <a:rPr lang="ru-RU" sz="1500" b="1" dirty="0" err="1" smtClean="0"/>
              <a:t>Минспорта</a:t>
            </a:r>
            <a:r>
              <a:rPr lang="ru-RU" sz="1500" b="1" dirty="0" smtClean="0"/>
              <a:t> РФ от 1 декабря 2014 года № 954/1</a:t>
            </a:r>
            <a:endParaRPr lang="ru-RU" sz="1500" b="1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4860031" y="3239186"/>
            <a:ext cx="790049" cy="915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75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4319"/>
            <a:ext cx="6696744" cy="540586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8575">
            <a:solidFill>
              <a:srgbClr val="004A8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Фестиваль ГТО (Единая декада ГТО)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784976" cy="5877202"/>
          </a:xfrm>
          <a:solidFill>
            <a:schemeClr val="bg1"/>
          </a:solidFill>
          <a:ln>
            <a:solidFill>
              <a:srgbClr val="EEC83E"/>
            </a:solidFill>
          </a:ln>
        </p:spPr>
        <p:txBody>
          <a:bodyPr>
            <a:normAutofit fontScale="77500" lnSpcReduction="20000"/>
          </a:bodyPr>
          <a:lstStyle/>
          <a:p>
            <a:pPr algn="ctr">
              <a:spcBef>
                <a:spcPts val="4200"/>
              </a:spcBef>
              <a:buNone/>
            </a:pPr>
            <a:r>
              <a:rPr lang="ru-RU" b="1" u="sng" dirty="0" smtClean="0"/>
              <a:t>Участники:</a:t>
            </a:r>
          </a:p>
          <a:p>
            <a:pPr marL="3600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2100" b="1" dirty="0" smtClean="0"/>
              <a:t>Ступени:</a:t>
            </a:r>
            <a:r>
              <a:rPr lang="ru-RU" sz="2100" dirty="0" smtClean="0"/>
              <a:t> </a:t>
            </a:r>
            <a:r>
              <a:rPr lang="en-US" sz="2100" dirty="0" smtClean="0"/>
              <a:t>III</a:t>
            </a:r>
            <a:r>
              <a:rPr lang="ru-RU" sz="2100" dirty="0" smtClean="0"/>
              <a:t>, </a:t>
            </a:r>
            <a:r>
              <a:rPr lang="en-US" sz="2100" dirty="0" smtClean="0"/>
              <a:t>IV</a:t>
            </a:r>
            <a:r>
              <a:rPr lang="ru-RU" sz="2100" dirty="0" smtClean="0"/>
              <a:t> (11-15 лет)</a:t>
            </a:r>
          </a:p>
          <a:p>
            <a:pPr marL="3600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2100" b="1" dirty="0" smtClean="0"/>
              <a:t>Состав команды на региональный этап</a:t>
            </a:r>
            <a:r>
              <a:rPr lang="ru-RU" sz="2100" dirty="0" smtClean="0"/>
              <a:t>: 				                     </a:t>
            </a:r>
          </a:p>
          <a:p>
            <a:pPr marL="3600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2100" dirty="0" smtClean="0"/>
              <a:t> 2 девочки и 2 мальчика </a:t>
            </a:r>
            <a:r>
              <a:rPr lang="en-US" sz="2100" dirty="0" smtClean="0"/>
              <a:t>III </a:t>
            </a:r>
            <a:r>
              <a:rPr lang="ru-RU" sz="2100" dirty="0" smtClean="0"/>
              <a:t>ступени, 2 девочки и 2 мальчика </a:t>
            </a:r>
            <a:r>
              <a:rPr lang="en-US" sz="2100" dirty="0" smtClean="0"/>
              <a:t>IV</a:t>
            </a:r>
            <a:r>
              <a:rPr lang="ru-RU" sz="2100" dirty="0" smtClean="0"/>
              <a:t> ступени + руководитель</a:t>
            </a:r>
          </a:p>
          <a:p>
            <a:pPr marL="3600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900" b="1" dirty="0" smtClean="0"/>
              <a:t>Количество участников</a:t>
            </a:r>
            <a:r>
              <a:rPr lang="ru-RU" sz="2100" dirty="0" smtClean="0"/>
              <a:t>: 1050   </a:t>
            </a:r>
          </a:p>
          <a:p>
            <a:pPr marL="3600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2100" dirty="0" smtClean="0"/>
              <a:t>Выполнили на знак отличия: Зол. – 279 </a:t>
            </a:r>
            <a:r>
              <a:rPr lang="ru-RU" sz="2100" b="1" dirty="0" smtClean="0"/>
              <a:t>/</a:t>
            </a:r>
            <a:r>
              <a:rPr lang="ru-RU" sz="2100" dirty="0" smtClean="0"/>
              <a:t> Сер. – 153 </a:t>
            </a:r>
            <a:r>
              <a:rPr lang="ru-RU" sz="2100" b="1" dirty="0" smtClean="0"/>
              <a:t>/</a:t>
            </a:r>
            <a:r>
              <a:rPr lang="ru-RU" sz="2100" dirty="0" smtClean="0"/>
              <a:t> Бронз</a:t>
            </a:r>
            <a:r>
              <a:rPr lang="ru-RU" sz="2100" dirty="0"/>
              <a:t>. – </a:t>
            </a:r>
            <a:r>
              <a:rPr lang="ru-RU" sz="2100" dirty="0" smtClean="0"/>
              <a:t>170</a:t>
            </a:r>
            <a:endParaRPr lang="ru-RU" sz="2000" b="1" dirty="0" smtClean="0"/>
          </a:p>
          <a:p>
            <a:pPr marL="36000" algn="ctr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2000" b="1" dirty="0" smtClean="0"/>
              <a:t>		     </a:t>
            </a:r>
            <a:r>
              <a:rPr lang="ru-RU" b="1" u="sng" dirty="0" smtClean="0"/>
              <a:t>Этапы фестиваля:</a:t>
            </a:r>
            <a:r>
              <a:rPr lang="en-US" b="1" dirty="0" smtClean="0"/>
              <a:t>	</a:t>
            </a:r>
            <a:r>
              <a:rPr lang="en-US" sz="2000" b="1" dirty="0" smtClean="0"/>
              <a:t>	</a:t>
            </a:r>
            <a:endParaRPr lang="ru-RU" sz="2000" b="1" dirty="0" smtClean="0"/>
          </a:p>
          <a:p>
            <a:pPr algn="just">
              <a:spcBef>
                <a:spcPts val="1200"/>
              </a:spcBef>
            </a:pPr>
            <a:r>
              <a:rPr lang="en-US" sz="2100" dirty="0" smtClean="0"/>
              <a:t>I</a:t>
            </a:r>
            <a:r>
              <a:rPr lang="ru-RU" sz="2100" dirty="0" smtClean="0"/>
              <a:t> </a:t>
            </a:r>
            <a:r>
              <a:rPr lang="ru-RU" sz="2100" dirty="0"/>
              <a:t>этап (муниципальный) – с 15 по 25 мая 2015 </a:t>
            </a:r>
            <a:r>
              <a:rPr lang="ru-RU" sz="2100" dirty="0" smtClean="0"/>
              <a:t>года, </a:t>
            </a:r>
            <a:r>
              <a:rPr lang="ru-RU" sz="2100" dirty="0"/>
              <a:t>проводится в муниципальных образованиях Пермского края, осуществляющих организационно-экспериментальную апробацию внедрения Комплекса </a:t>
            </a:r>
            <a:r>
              <a:rPr lang="ru-RU" sz="2100" dirty="0" smtClean="0"/>
              <a:t>ГТО</a:t>
            </a:r>
            <a:endParaRPr lang="ru-RU" sz="2100" dirty="0"/>
          </a:p>
          <a:p>
            <a:pPr>
              <a:spcBef>
                <a:spcPts val="4200"/>
              </a:spcBef>
            </a:pPr>
            <a:r>
              <a:rPr lang="en-US" sz="2100" dirty="0"/>
              <a:t>II</a:t>
            </a:r>
            <a:r>
              <a:rPr lang="ru-RU" sz="2100" dirty="0"/>
              <a:t> этап (региональный) – с 2 по 3 июня 2015 </a:t>
            </a:r>
            <a:r>
              <a:rPr lang="ru-RU" sz="2100" dirty="0" smtClean="0"/>
              <a:t>года                                                                               </a:t>
            </a:r>
            <a:r>
              <a:rPr lang="ru-RU" sz="2100" b="1" dirty="0" smtClean="0"/>
              <a:t>Место </a:t>
            </a:r>
            <a:r>
              <a:rPr lang="ru-RU" sz="2100" b="1" dirty="0"/>
              <a:t>проведения: </a:t>
            </a:r>
            <a:r>
              <a:rPr lang="ru-RU" sz="2100" dirty="0"/>
              <a:t>г. Пермь, ул. Краснова,1, стадион «Динамо»; г. Пермь, ул. Мира, 41, «Спорткомплекс «Олимпия-Пермь</a:t>
            </a:r>
            <a:r>
              <a:rPr lang="ru-RU" sz="2100" dirty="0" smtClean="0"/>
              <a:t>»</a:t>
            </a:r>
            <a:endParaRPr lang="ru-RU" sz="2100" dirty="0"/>
          </a:p>
          <a:p>
            <a:pPr>
              <a:spcBef>
                <a:spcPts val="4200"/>
              </a:spcBef>
            </a:pPr>
            <a:r>
              <a:rPr lang="en-US" sz="2100" dirty="0"/>
              <a:t>III</a:t>
            </a:r>
            <a:r>
              <a:rPr lang="ru-RU" sz="2100" dirty="0"/>
              <a:t> этап (всероссийский) проводится с 23 по 29 августа 2015 </a:t>
            </a:r>
            <a:r>
              <a:rPr lang="ru-RU" sz="2100" dirty="0" smtClean="0"/>
              <a:t>года                                              </a:t>
            </a:r>
            <a:r>
              <a:rPr lang="ru-RU" sz="2100" b="1" dirty="0" smtClean="0"/>
              <a:t>Место </a:t>
            </a:r>
            <a:r>
              <a:rPr lang="ru-RU" sz="2100" b="1" dirty="0"/>
              <a:t>проведения</a:t>
            </a:r>
            <a:r>
              <a:rPr lang="ru-RU" sz="2100" b="1" dirty="0" smtClean="0"/>
              <a:t>:</a:t>
            </a:r>
            <a:r>
              <a:rPr lang="ru-RU" sz="2100" dirty="0" smtClean="0"/>
              <a:t> г</a:t>
            </a:r>
            <a:r>
              <a:rPr lang="ru-RU" sz="2100" dirty="0"/>
              <a:t>. Белгород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43918" y="651592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60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митрий\Desktop\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51720" cy="7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60375" y="160339"/>
            <a:ext cx="6487889" cy="46035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solidFill>
              <a:srgbClr val="EEC8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98983" y="190459"/>
            <a:ext cx="6210672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Центры тестирования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6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8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10" descr="data:image/jpeg;base64,/9j/4AAQSkZJRgABAQAAAQABAAD/2wCEAAkGBxQQEBUUEhQUFRQUFBQUFBQVFBQUFBUVFRQWFxQUFBQYHCggGBolHBQVITEhJSkrLy4uFx8zODMsNygtLisBCgoKDg0OGhAQGiwkHBwsLCwsLCwsLCwsLCwsLCwsLCwsLCwsLCwsLCwsLCwsLCwsLCwsLCwsLCwsLCwsLDcsLP/AABEIAOsA1wMBIgACEQEDEQH/xAAcAAACAgMBAQAAAAAAAAAAAAAABQEEAgMGBwj/xABAEAABAwIDBQYDBQYEBwAAAAABAAIDESEEEjEFQVFhcQYTIoGRoTKxwUJSYtHwFCNygpLhFTNDogc0U3ODsvH/xAAYAQADAQEAAAAAAAAAAAAAAAAAAQIDBP/EACERAQEAAgEEAwEBAAAAAAAAAAABAhEDEiExQRMyUWEE/9oADAMBAAIRAxEAPwD3FCEIAQhCAEIQgBCEIAQhCAEIQgIUoS+fazAaN8R5aeu9K2Q5LfBghK2bSdwHur8E4eKjzHBEylFxsbUIQmQQhCAEIQgBCEIAQhCAEIQgBCEIAQhCAEIUICUKFKAFDnAarme0m1nMk7tpoAATTUk/RK24yup/Xms7ySXTbHhtm3bHEM+83+oKpjtrMi/EeDSPcrlH4to4dVQlx96FL5V4/wCfZ7j9rPlFPhbwH1O9Von0VFmLascTiqNNDuWeWXtpOPXZ0ED7BXIJS01CSQ4igaOiZxyJ41nlD+KQOFQs0qw0+U8jqmgNVvLtz2aShCEyCEIQAhCEBClCEAIQhACEIQAhCEBClQpQEKUIQHMdsNlufSVgqWijwNabnUXCYrFFgPAXJ3L2JLsfsaGVrs0THOIOrRc0tVZZ8XVdt+Pn6ZqvHmdoo97vOhoFamxzXtDmkHmFR7Qw/so/Z3QuD8Q57mOAaBVrcrm0rUUq010ulvZrs7i5IZJ4mudCxtab3OBo4Mb9pzaOrThxss7xa8NcOfd7nUeMWQx2Z7GDjU9G3+dFzbJXn4alW9lBzXuc+1qCvDU/RRY6rlHbYTF5pOTR7lPoMRVcVsmffxNf17LoMLOjGsM46aJ9leweJy2Ony/skmEmV5r1tK58sT6qlK8Nii22o4cOiZMcCKjRay7Y2aSpQhMghCEAIQoQEoQhAChShAChShAQpQhACELlu1XbaHBVY2kkw1aHUZHXTvX7jp4QC64sAaoDqVyfaGWFocyTGYeOtaiVzM9+AJ+hXmW1u1WLxri0veR/0owWtAPGMEW/7jieSXjs/PIPgDQaWzOI4f6YA90jMO0GJhdiMI1uIjkGGjnJkBe4Oc64qQ2guKfOic9nOyOIxEMboNod20jMWw4ierc1y10bXhrSDXQDmuTPZqSN9AGVId4crzUD4vt3FwqUmxpYXZmh7HC4MbiKfwsdQ+hRZs5dPojZWyxDGGvPeOAH7x4Dnnm55uT1XN/8SNguniEsIGeMOz7iY9fa/quJ7Of8RMThxSZwmY2gcHkiRo45iMw88w6ar1XYm3IMfETE7MKUfG6mduYaObwN7ioNDQlKyWaEyuN28jwL8oDRu9zxTnAzfNUe1OyTgcVkHwPq6M/hrcHmNPTipwT6rms07pdzbqsLKmcMtlz2FksmUcicqLDhjlbwWIyuodD7HilMEnNXGlXKyyh+hU8BiKjKdRpzCuLaXbCzQQhCZBCEIAQhCAhShCAEIQgBCxe8NuSAOZolu2duRYbDySlzXZG1DA4Ve42Ywc3OIHmgOe7f9rDhgYIDSVzQXvFzE12gaN8jt3AXO6vAbI2A7FuzVIjBPir4nuqcxYToK1q+5JrTeTGzMM/G4h3eOzZnF8zxbMa/vCN7QSQxt7Brvuheg4DERMzMJa0x0BaNGiwjoaUFWuZRvMJAo/YYcGY2ZCG/F4QzLuaA5rr1Jdrra5TfAYmJ8ebK5t8mV48YNAQHCppqNePNNWEOAIoQRUEXFCNQVSZCSaZGGMmpp4aUJIAaDe4bwqmRHJgwcUWZjVzHOpXc5wpcEaVNP4RYprLs6OQEUFqAil60BFR0I9UvwW1Yv8SfADRzYmsaKGmYVeWg8coB8k6ezI7wtNyXOcTa7gCPrTkjWlXK153tns62QudCQ4MNMzahzX1IcASKAC28jXRcvg8fNs+cSROLXsqbDwuaPi8HC3ij8xSgI9tZs9jS4tF3UzEuc6tK0HiJoPEbDiuG7b7AGXO3w3FDYUI+EjmD6ioQUrHb/beHacMAjbSRrj3gN8rst2tO9pqDW1bWqFhg209FwPZvAU2hYZWujeSNzXsc0OaOXiBHJwXosLQFz5+XZxfXsYROVmKU8KqvDILUVjvdElUyw7jwTOJ1kngemULlUZZLTHkGo1CcYeYPFfUcElC34abIa+vRXLpnlNnCFi11RUb1ktGQQhCAEIQgBQpQgBUNpY/u7D4vl/dW8RKGNLjoASuSdOXOLibk1UZ5aaYY7qcViC67iSea4PtrtINMba6Z5XDj3baNB/meD/Ku2xDA4akH9blwnaTsjiZJ2yRlkjPC1za5XAF4zGhsRTnW2ixnl0WTpunUdiNm93DU/E45SeOSrSeVXd67+ZdFLs6N7sxBzWoQ54pSl20PhPhFxwSvZEcowzAwNDyy4fUEOJBJ0OmZ5oRc0VvAHE94O9AyZfwWNBS4u4k13ALocZlDGGNDWigAoBrbqdVReO6dXxvcfCGgj4ak1AtWiYLCYCl9yYc9s7BxDaGJkDQXtihNRd2ZxmD6DiWtYP8A6nNTIWlpIaRdpG6upvYrk+yu0HS4/EAtIzjUatbEXNbnPF1a7t1KgLtY2BosKanzNyU6SSufx+zZHOJc/M3M91CSbHMWMyG1iWnNr4aaLoCUo2xtRkNnB5sCS1tQ0HNdx3DwG5SDzLD4butoEAWcxxBP4S2vq0s/pXQB10rxUrTjWlpBtI2xrcCjh1GT2V9j7VXPyeXbw/VcY6i3Nea3S9sl/NWGvqpaWGMEt04w01lzkMnNMcLMqjPKH8ci3NclccqvxSqmNMsFicpodD7JkkQKvYHFfZd5H6K8b6RlPa+pQhWhClCEBClCEAp7Sz5If4nAelT9AuQfi6LqO17KwA8Hj5FeeTyELn5fs6uCTpMn7QutsGMcdxp5fmkcUulfvAH9eivxT0Uzw3v46DBYwpmMYzQuaDaxIBvWnyPouSwuJ8VOScYANldR1fhOhIsaZmmmoPDkrwy9MeXj7bPFi4VCyqoW7kacPh2s+EUqtyFFUBDkt2nCxzTna11PvNB0rx6lbtqQveykbg01Fy57bb6Fl6/q6TTl8WYSOLqtJqS5wND9rwhsdiBzykoJwm2pwzGxl27w3+88tY0f+/omrHWXnXbja+bEtDL0e2Xnb/KHI0Lnf+Tku8wU+ZteIr6rDl8uvgvbSyw3VyJyX5lbjcs21bS69Vdwz1TpZZMcmmnUeIVuCcpNDKmET1crOw4ilqt7SlUbyrzJEbRo8wOJzCh1Hura59j00wmLrZ2vHitMcvVZ5Y+1xCEK0IUoQgK+Pwoljcw79DwI0K872xsd8TvE08juPQr0xaMbK1kbnPALQLg3ryUZYStMM7i8glhpqojxdLOB6gVB8tyu7YmLnktDW1OgHhHIBJ5JZho1p9fzWG9OyXfk0glGoOnUJ12dlAeSTehAHE2J9BT1B0XLbOilkdR5AH4RT3Ka7O7FMilMsOInY59DIxzu9jeRo5wd4qjc4OBG4hLCzq2XL9dT2fPhme9xjlaAH0y948gEVzZqt0u3wg0FNU6kkDRVxAA3kgAeZS+CKRtBmDxxPhcPLQ/7fPVb5S4toQ4c20JFP1zXTMo4rjVhsrSaBwJoDQEGx0PRUdo4iVrmiJmYEGpIJaLi1Qag67qcwtOFiEVDQggOa1urQDS9TQ1IY2orbcjEbS1yskeRuaw0/qNG/wC5PadM8FjHujrKAHg0s1zQdKENd4uOoBtpShPCdv8AtQ2GIgUdmq0cHu3i32RTxHfTKN5FXtZ20GHb3fdygXa1oY9rf5pJA2o/C0UtfMF5hLnxEhllJOY1AJrQbmjcAAAKCmm5K5RWOFrDBQulkMrySS6tTqSbkr0DYU/gb0ouVhZ8wnmyZKVHA/NYZ3brwmnTucrEBrRVIjUK1C5Q0q80WWkGhssq1WDjdNK1h38UwikvyCVMbWl1ciNDSqe00ybOrUMnFLsMFaY5G06MYpFcjelUTlZjenEU2w+LLeY4IVBkiFcyqemOkQhC2YhJO1stIAPvOHoAf7J2lXaPCGSE01ac3lS/65KcvCsPtHnT2VWccQW10dFk1q53Ta2YYAFMo50oNkCchSqdz9k6tNk4rn2Y64CsPx2gCJkdxX8RispssO+c4cilE2JvdZ4jF0a2nBXLs7h4WMdhIZI3Mka1wdqCKgryDtLsAYSSjKmN1XMrcih8TCd9PkQvSTi1y3bOQOiZXXOaeYv8kWi4acbEdfJM8A+/UfVKo9CrmCNCOhSpSOwwLqhW2pXs19gmTVDRchKycarTE5bQbDqmlmw0cB0Vo6qoW+IdFccNCglyME9FYYxVcO5X2EJxOXZmwLexyr5vzWyNyqMq3h9ULWbITDsUIQuhzhCEIDmtu7CF5IxbVzeHEjlyXPZF6DiJgxjnHRoJ9F5Rtd7nyukDiHOqTQkDlbSix5JI34t5GEjFpyXSZm1Zm6hrx/SfUW9lv/xtv2mPb5V9wsq2kMjDUhE/hSs7cZuLv6HfksTi5JfgaerreyjTSW+198lVbELXN/zGg00N/qq2z9mixkJdy0HoE0lwsQbQMb6BVJSuW+0c/jgIrukbTkP7rkdtsdOagmg0rv5rr9p4KIizWg8glWOhDbDRPFflwPduY/I4XNPPomMcfjpyVjFRB07BwJPsVY/Z6SeSKjS3gHUb6ptHLVLsNF4B5qzH4eilZjG4LdE7UeYVWF9VuidQ3QmthkqQb8EwilGW6XvHvot7TVvumWl2N62slNUuw8luquvi8NkJsXcPLW6ttck8TyLK1HPcJyosNmtqELDCygqFbN2aEIXQwCEIQC/b/wDy0nT6heX4xxr6r1vFQ94xzT9oEeoXme1MA6J5a4X/AFcLHlnfbo4LNWEoVhsVdyybDe6sggLNrY0xYIV0TKKEAJcNpsrRtXEahoLqdSLLd/iNPia9o4lpp6hRuDVW3GiiV9lX/a2uFQQehVXE4oAagBFrTGIxD6pNtFzqWA9VW2p2jjj4uOnhFb9dFqayWfXwtO4XPruTnZZbsxrpMSSdGigp1umuMZRx6LPZWGDZiANGge5VnaUNHhJLXh2WHRWHM0WcMVKcFnihQjySNry0PuFvdXX1RNHavRbcNexTJLRmFFvwovRaGNyOpu3K1T7XqgNQs48re6v4ea6pilepKzgdr1TRkZviroqbnEErfDLZZOAITZjDYkhQqrmkGiEB6qhCF1uRClCEBCqbR2cydtHi40cNR5q4q20cR3UTnbwLdTYJU5vfZ532hwhw8mSMiQ76Wy8nc+iVxbMfIazOoPuN083alM8TNVxJuTclYiRc1m3ZuyabsHGyMANaAOQTWEhzS2gSRjrq/hpaJS6Fmy/auxo31IGV3Ftj7Lm8VsOh8RLupJC7XFvCXTytAvpzS/rXC3Th9tYBgiIAvan68k7wbQI/JVNtSh48IAbUAcyTcq63QAcFPs7FbZI/evPMD9eqt7TiuCtOzBTMfxFWpzmp1QXsQiwVbaliD6qyTQgLDHR5ozxTUyc6rPRRGFpgl/djorDChHhYe2oFNVnhzYhaWS1WxrvVMJaywWOGd8XUqWu+Z+awYaSu5gH6ITW/PQLYyRaZAorRNDfLIhVZHKUyevIQhdTkCEIQEKltqLPh3ga0r6X+ivKCinLqvLJwURBdXtbs4al0Vwfs7x04rnZICwkOBBGoIouayzy6plMvDVlW6N2UVJA6rBzgBdVMTI5wIFhxOvlwUrjVi9txhxY0l7hqG6Dq7T0qlc+ab4rNJs0fU71js7Z5zPcRSrrdBYfJMe78XIKW0snYn2sy8bR94ewJ+itt+ijaMJL2Hg7+31VtsCNFb2acE2jOrj81tI8Xus446CnNZBtT0T0jbRiPib6LKuoRiWVAPAoLbo0qVTwLbOZwPsbqzAbUO6y1UIeHeRVhzaO6pnQDQjgVvaaFV5Y+C3sOYc0kpjOvW6xe7943mCP16IiFjXitM58bDzp6hIrFyRBKiVvzCH2VsqxeKoQhMnryFCF0uVKhClAQpQhAQtGKwbJRR7Q75joRcKwhAK27Aw4v3dernH6qTsDDn/T/ANz6elUzQl0z8V1X9UItjQN0iZ5ivzWWI2VDJ8UbdKWGU06hXUI1C6qRzdlMM4/CR0cfW6WydjjU5ZG03VBB86LrkJdEVOTKe3ET9kpRpkd0ND7gJZiNhzR6xu6gZh6iq9KQl8cVOWvKZcE8Vq0ivIrU7Dk0tcL1pYuiadQD5BT8avmv48kODqfmFZZs9z9GuPQE/JeoNwzBoxo6NC2BHxC89eeYbs1M/wCwRzdRvsbpjh+x7/tPYOlT+S7NQnOOJvLk5J/Y47pBX+E/mlO0eyczbhodQ1q019tV6IhF48SnLlHlksBbYgg7wRQhapWr1HFYNkoo9od1Fx0OoXK7Y7MubV0VXN+79odPvfNTcLFzkl8uSqhbJoCNbIUtNPWkKELociUKEICUKEIAUoUICUKFKAEIUICUKFKAEIQgBChCAlChSgBChSgBChSgBChSgFu1NixYi7hR3322d58UJihLUPq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79138" y="1052736"/>
            <a:ext cx="8814821" cy="51552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150" dirty="0" smtClean="0"/>
              <a:t>Некоммерческие или иные организации  основным видом деятельности которых, является деятельность в области физической культуры и спорта</a:t>
            </a:r>
          </a:p>
          <a:p>
            <a:r>
              <a:rPr lang="ru-RU" sz="2150" b="1" dirty="0" smtClean="0"/>
              <a:t>Учредитель: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 smtClean="0"/>
              <a:t>Орган местного самоуправления</a:t>
            </a:r>
          </a:p>
          <a:p>
            <a:r>
              <a:rPr lang="ru-RU" sz="2000" b="1" dirty="0" smtClean="0"/>
              <a:t>Основные задачи: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/>
              <a:t>Тестирование населения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Консультационная и методическая помощь гражданам в подготовке к выполнению государственных требований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Ведение учета результатов и внесение данных в автоматизированную информационную систему Комплекса ГТО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Пропаганда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/>
              <a:t>Решение</a:t>
            </a:r>
            <a:r>
              <a:rPr lang="ru-RU" sz="2000" dirty="0" smtClean="0"/>
              <a:t> о создании Центра тестирования (правовые акты учредителя) направляется Региональному оператору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/>
              <a:t>Учредитель определяет: </a:t>
            </a:r>
            <a:r>
              <a:rPr lang="ru-RU" sz="2000" dirty="0" smtClean="0"/>
              <a:t>структуру управления, штатное расписание, порядок наделения имуществом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748433"/>
            <a:ext cx="88204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/>
              <a:t>В соответствии с приказом </a:t>
            </a:r>
            <a:r>
              <a:rPr lang="ru-RU" sz="1500" b="1" dirty="0" err="1" smtClean="0"/>
              <a:t>Минспорта</a:t>
            </a:r>
            <a:r>
              <a:rPr lang="ru-RU" sz="1500" b="1" dirty="0"/>
              <a:t> </a:t>
            </a:r>
            <a:r>
              <a:rPr lang="ru-RU" sz="1500" b="1" dirty="0" smtClean="0"/>
              <a:t>РФ от 1 декабря 2014 года № 954/1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805007" y="6472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46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8127</TotalTime>
  <Words>1038</Words>
  <Application>Microsoft Office PowerPoint</Application>
  <PresentationFormat>Экран (4:3)</PresentationFormat>
  <Paragraphs>241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NewsPrint</vt:lpstr>
      <vt:lpstr>Слайд 1</vt:lpstr>
      <vt:lpstr>Слайд 2</vt:lpstr>
      <vt:lpstr>Слайд 3</vt:lpstr>
      <vt:lpstr>Этапы внедрения комплекса в Пермском крае</vt:lpstr>
      <vt:lpstr>Слайд 5</vt:lpstr>
      <vt:lpstr>Слайд 6</vt:lpstr>
      <vt:lpstr>Слайд 7</vt:lpstr>
      <vt:lpstr>Фестиваль ГТО (Единая декада ГТО)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ВСЕРОССИЙСКОМ ФИЗКУЛЬТУРНО-СПОРТИВНОМ КОМПЛЕКСЕ «ГОТОВ К ТРУДУ И ОБОРОНЕ» (ГТО)</dc:title>
  <dc:creator>Дмитрий</dc:creator>
  <cp:lastModifiedBy>DNA7 X86</cp:lastModifiedBy>
  <cp:revision>1513</cp:revision>
  <cp:lastPrinted>2015-06-02T09:33:53Z</cp:lastPrinted>
  <dcterms:created xsi:type="dcterms:W3CDTF">2014-07-03T09:38:59Z</dcterms:created>
  <dcterms:modified xsi:type="dcterms:W3CDTF">2015-12-30T10:01:37Z</dcterms:modified>
</cp:coreProperties>
</file>